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Times New Roman Bold" charset="1" panose="02030802070405020303"/>
      <p:regular r:id="rId35"/>
    </p:embeddedFont>
    <p:embeddedFont>
      <p:font typeface="Times New Roman" charset="1" panose="02030502070405020303"/>
      <p:regular r:id="rId36"/>
    </p:embeddedFont>
    <p:embeddedFont>
      <p:font typeface="Aileron Bold" charset="1" panose="00000800000000000000"/>
      <p:regular r:id="rId41"/>
    </p:embeddedFont>
    <p:embeddedFont>
      <p:font typeface="Aileron" charset="1" panose="000005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notesMasters/notesMaster1.xml" Type="http://schemas.openxmlformats.org/officeDocument/2006/relationships/notesMaster"/><Relationship Id="rId38" Target="theme/theme2.xml" Type="http://schemas.openxmlformats.org/officeDocument/2006/relationships/theme"/><Relationship Id="rId39" Target="notesSlides/notesSlide1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2.xml" Type="http://schemas.openxmlformats.org/officeDocument/2006/relationships/notes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notesSlides/notesSlide3.xml" Type="http://schemas.openxmlformats.org/officeDocument/2006/relationships/notesSlide"/><Relationship Id="rId44" Target="notesSlides/notesSlide4.xml" Type="http://schemas.openxmlformats.org/officeDocument/2006/relationships/notesSlide"/><Relationship Id="rId45" Target="notesSlides/notesSlide5.xml" Type="http://schemas.openxmlformats.org/officeDocument/2006/relationships/notesSlide"/><Relationship Id="rId46" Target="notesSlides/notesSlide6.xml" Type="http://schemas.openxmlformats.org/officeDocument/2006/relationships/notesSlide"/><Relationship Id="rId47" Target="notesSlides/notesSlide7.xml" Type="http://schemas.openxmlformats.org/officeDocument/2006/relationships/notesSlide"/><Relationship Id="rId48" Target="notesSlides/notesSlide8.xml" Type="http://schemas.openxmlformats.org/officeDocument/2006/relationships/notesSlide"/><Relationship Id="rId49" Target="notesSlides/notesSlide9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pranav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pranav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pranav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pranav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pranav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pranav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pranav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pranav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pranav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8.gif" Type="http://schemas.openxmlformats.org/officeDocument/2006/relationships/image"/><Relationship Id="rId4" Target="../media/image12.png" Type="http://schemas.openxmlformats.org/officeDocument/2006/relationships/image"/><Relationship Id="rId5" Target="../media/image13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8.gif" Type="http://schemas.openxmlformats.org/officeDocument/2006/relationships/image"/><Relationship Id="rId4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8.gif" Type="http://schemas.openxmlformats.org/officeDocument/2006/relationships/image"/><Relationship Id="rId4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8.gif" Type="http://schemas.openxmlformats.org/officeDocument/2006/relationships/image"/><Relationship Id="rId4" Target="../media/image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8.gif" Type="http://schemas.openxmlformats.org/officeDocument/2006/relationships/image"/><Relationship Id="rId4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8.gif" Type="http://schemas.openxmlformats.org/officeDocument/2006/relationships/image"/><Relationship Id="rId4" Target="../media/image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7.gif" Type="http://schemas.openxmlformats.org/officeDocument/2006/relationships/image"/><Relationship Id="rId4" Target="../media/image8.gif" Type="http://schemas.openxmlformats.org/officeDocument/2006/relationships/image"/><Relationship Id="rId5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gif" Type="http://schemas.openxmlformats.org/officeDocument/2006/relationships/image"/><Relationship Id="rId3" Target="../media/image6.png" Type="http://schemas.openxmlformats.org/officeDocument/2006/relationships/image"/><Relationship Id="rId4" Target="../media/image7.gif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7.gif" Type="http://schemas.openxmlformats.org/officeDocument/2006/relationships/image"/><Relationship Id="rId4" Target="../media/image8.gif" Type="http://schemas.openxmlformats.org/officeDocument/2006/relationships/image"/><Relationship Id="rId5" Target="../media/image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7.gif" Type="http://schemas.openxmlformats.org/officeDocument/2006/relationships/image"/><Relationship Id="rId4" Target="../media/image8.gif" Type="http://schemas.openxmlformats.org/officeDocument/2006/relationships/image"/><Relationship Id="rId5" Target="../media/image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7.gif" Type="http://schemas.openxmlformats.org/officeDocument/2006/relationships/image"/><Relationship Id="rId4" Target="../media/image8.gif" Type="http://schemas.openxmlformats.org/officeDocument/2006/relationships/image"/><Relationship Id="rId5" Target="../media/image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7.gif" Type="http://schemas.openxmlformats.org/officeDocument/2006/relationships/image"/><Relationship Id="rId4" Target="../media/image8.gif" Type="http://schemas.openxmlformats.org/officeDocument/2006/relationships/image"/><Relationship Id="rId5" Target="../media/image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gif" Type="http://schemas.openxmlformats.org/officeDocument/2006/relationships/image"/><Relationship Id="rId3" Target="../media/image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gif" Type="http://schemas.openxmlformats.org/officeDocument/2006/relationships/image"/><Relationship Id="rId3" Target="../media/image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7.gif" Type="http://schemas.openxmlformats.org/officeDocument/2006/relationships/image"/><Relationship Id="rId4" Target="../media/image8.gif" Type="http://schemas.openxmlformats.org/officeDocument/2006/relationships/image"/><Relationship Id="rId5" Target="../media/image6.png" Type="http://schemas.openxmlformats.org/officeDocument/2006/relationships/image"/><Relationship Id="rId6" Target="https://www.computer.org/csdl/proceedingsarticle/icoeca/2024/857900a081/1Za3uMN1on6https:/ieeexplore.ieee.org/document/8861845https:/ieeexplore.ieee.org/document/9445377https: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ISO/IEC%2027001:2013.%20(2013).%20Information%20Security%20Management%20Systems%20%E2%80%93%20Requirements.%20International%20Organization%20for%20Standardization.PCI%20Security%20Standards%20Council.%20(2023).%20Payment%20Card%20Industry%20Data%20Security%20Standard%20(PCI%20DSS)%20v4.0.%20Retrieved%20from%20https://www.britannica.com/topic/Enigma-German-code-devicehttps://www.computer.org/csdl/proceedingsarticle/icoeca/2024/857900a081/1Za3uMN1on6https://ieeexplore.ieee.org/document/8861845https://ieeexplore.ieee.org/document/9445377https:/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European%20Union.%20(2018).%20General%20Data%20Protection%20Regulation%20(GDPR).%20Official%20Journal%20of%20the%20European%20Union.Kshetri,%20N.%20(2021).%20Blockchain%20and%20AI%20in%20Cybersecurity%20and%20Cybercrime.%20IEEE%20Computer,%2054(6),%2085-89." TargetMode="External" Type="http://schemas.openxmlformats.org/officeDocument/2006/relationships/hyperlink"/><Relationship Id="rId7" Target="https://www.computer.org/csdl/proceedingsarticle/icoeca/2024/857900a081/1Za3uMN1on6https:/ieeexplore.ieee.org/document/8861845https:/ieeexplore.ieee.org/document/9445377https: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ISO/IEC%2027001:2013.%20(2013).%20Information%20Security%20Management%20Systems%20%E2%80%93%20Requirements.%20International%20Organization%20for%20Standardization.PCI%20Security%20Standards%20Council.%20(2023).%20Payment%20Card%20Industry%20Data%20Security%20Standard%20(PCI%20DSS)%20v4.0.%20Retrieved%20from%20https://www.britannica.com/topic/Enigma-German-code-devicehttps://www.computer.org/csdl/proceedingsarticle/icoeca/2024/857900a081/1Za3uMN1on6https://ieeexplore.ieee.org/document/8861845https://ieeexplore.ieee.org/document/9445377https:/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European%20Union.%20(2018).%20General%20Data%20Protection%20Regulation%20(GDPR).%20Official%20Journal%20of%20the%20European%20Union.Kshetri,%20N.%20(2021).%20Blockchain%20and%20AI%20in%20Cybersecurity%20and%20Cybercrime.%20IEEE%20Computer,%2054(6),%2085-89." TargetMode="External" Type="http://schemas.openxmlformats.org/officeDocument/2006/relationships/hyperlink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computer.org/csdl/proceedingsarticle/icoeca/2024/857900a081/1Za3uMN1on6https:/ieeexplore.ieee.org/document/8861845https:/ieeexplore.ieee.org/document/9445377https: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ISO/IEC%2027001:2013.%20(2013).%20Information%20Security%20Management%20Systems%20%E2%80%93%20Requirements.%20International%20Organization%20for%20Standardization.PCI%20Security%20Standards%20Council.%20(2023).%20Payment%20Card%20Industry%20Data%20Security%20Standard%20(PCI%20DSS)%20v4.0.%20Retrieved%20from%20https://www.britannica.com/topic/Enigma-German-code-devicehttps://www.computer.org/csdl/proceedingsarticle/icoeca/2024/857900a081/1Za3uMN1on6https://ieeexplore.ieee.org/document/8861845https://ieeexplore.ieee.org/document/9445377https:/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European%20Union.%20(2018).%20General%20Data%20Protection%20Regulation%20(GDPR).%20Official%20Journal%20of%20the%20European%20Union.Kshetri,%20N.%20(2021).%20Blockchain%20and%20AI%20in%20Cybersecurity%20and%20Cybercrime.%20IEEE%20Computer,%2054(6),%2085-89." TargetMode="External" Type="http://schemas.openxmlformats.org/officeDocument/2006/relationships/hyperlink"/><Relationship Id="rId11" Target="https://www.computer.org/csdl/proceedingsarticle/icoeca/2024/857900a081/1Za3uMN1on6https:/ieeexplore.ieee.org/document/8861845https:/ieeexplore.ieee.org/document/9445377https: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ISO/IEC%2027001:2013.%20(2013).%20Information%20Security%20Management%20Systems%20%E2%80%93%20Requirements.%20International%20Organization%20for%20Standardization.PCI%20Security%20Standards%20Council.%20(2023).%20Payment%20Card%20Industry%20Data%20Security%20Standard%20(PCI%20DSS)%20v4.0.%20Retrieved%20from%20https://www.britannica.com/topic/Enigma-German-code-devicehttps://www.computer.org/csdl/proceedingsarticle/icoeca/2024/857900a081/1Za3uMN1on6https://ieeexplore.ieee.org/document/8861845https://ieeexplore.ieee.org/document/9445377https:/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European%20Union.%20(2018).%20General%20Data%20Protection%20Regulation%20(GDPR).%20Official%20Journal%20of%20the%20European%20Union.Kshetri,%20N.%20(2021).%20Blockchain%20and%20AI%20in%20Cybersecurity%20and%20Cybercrime.%20IEEE%20Computer,%2054(6),%2085-89." TargetMode="External" Type="http://schemas.openxmlformats.org/officeDocument/2006/relationships/hyperlink"/><Relationship Id="rId12" Target="https://www.computer.org/csdl/proceedingsarticle/icoeca/2024/857900a081/1Za3uMN1on6https:/ieeexplore.ieee.org/document/8861845https:/ieeexplore.ieee.org/document/9445377https: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ISO/IEC%2027001:2013.%20(2013).%20Information%20Security%20Management%20Systems%20%E2%80%93%20Requirements.%20International%20Organization%20for%20Standardization.PCI%20Security%20Standards%20Council.%20(2023).%20Payment%20Card%20Industry%20Data%20Security%20Standard%20(PCI%20DSS)%20v4.0.%20Retrieved%20from%20https://www.britannica.com/topic/Enigma-German-code-devicehttps://www.computer.org/csdl/proceedingsarticle/icoeca/2024/857900a081/1Za3uMN1on6https://ieeexplore.ieee.org/document/8861845https://ieeexplore.ieee.org/document/9445377https:/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European%20Union.%20(2018).%20General%20Data%20Protection%20Regulation%20(GDPR).%20Official%20Journal%20of%20the%20European%20Union.Kshetri,%20N.%20(2021).%20Blockchain%20and%20AI%20in%20Cybersecurity%20and%20Cybercrime.%20IEEE%20Computer,%2054(6),%2085-89." TargetMode="External" Type="http://schemas.openxmlformats.org/officeDocument/2006/relationships/hyperlink"/><Relationship Id="rId13" Target="https://www.computer.org/csdl/proceedingsarticle/icoeca/2024/857900a081/1Za3uMN1on6https:/ieeexplore.ieee.org/document/8861845https:/ieeexplore.ieee.org/document/9445377https: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ISO/IEC%2027001:2013.%20(2013).%20Information%20Security%20Management%20Systems%20%E2%80%93%20Requirements.%20International%20Organization%20for%20Standardization.PCI%20Security%20Standards%20Council.%20(2023).%20Payment%20Card%20Industry%20Data%20Security%20Standard%20(PCI%20DSS)%20v4.0.%20Retrieved%20from%20https://www.britannica.com/topic/Enigma-German-code-devicehttps://www.computer.org/csdl/proceedingsarticle/icoeca/2024/857900a081/1Za3uMN1on6https://ieeexplore.ieee.org/document/8861845https://ieeexplore.ieee.org/document/9445377https:/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European%20Union.%20(2018).%20General%20Data%20Protection%20Regulation%20(GDPR).%20Official%20Journal%20of%20the%20European%20Union.Kshetri,%20N.%20(2021).%20Blockchain%20and%20AI%20in%20Cybersecurity%20and%20Cybercrime.%20IEEE%20Computer,%2054(6),%2085-89." TargetMode="External" Type="http://schemas.openxmlformats.org/officeDocument/2006/relationships/hyperlink"/><Relationship Id="rId14" Target="https://www.computer.org/csdl/proceedingsarticle/icoeca/2024/857900a081/1Za3uMN1on6https:/ieeexplore.ieee.org/document/8861845https:/ieeexplore.ieee.org/document/9445377https: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ISO/IEC%2027001:2013.%20(2013).%20Information%20Security%20Management%20Systems%20%E2%80%93%20Requirements.%20International%20Organization%20for%20Standardization.PCI%20Security%20Standards%20Council.%20(2023).%20Payment%20Card%20Industry%20Data%20Security%20Standard%20(PCI%20DSS)%20v4.0.%20Retrieved%20from%20https://www.britannica.com/topic/Enigma-German-code-devicehttps://www.computer.org/csdl/proceedingsarticle/icoeca/2024/857900a081/1Za3uMN1on6https://ieeexplore.ieee.org/document/8861845https://ieeexplore.ieee.org/document/9445377https:/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European%20Union.%20(2018).%20General%20Data%20Protection%20Regulation%20(GDPR).%20Official%20Journal%20of%20the%20European%20Union.Kshetri,%20N.%20(2021).%20Blockchain%20and%20AI%20in%20Cybersecurity%20and%20Cybercrime.%20IEEE%20Computer,%2054(6),%2085-89." TargetMode="External" Type="http://schemas.openxmlformats.org/officeDocument/2006/relationships/hyperlink"/><Relationship Id="rId2" Target="../notesSlides/notesSlide9.xml" Type="http://schemas.openxmlformats.org/officeDocument/2006/relationships/notesSlide"/><Relationship Id="rId3" Target="../media/image7.gif" Type="http://schemas.openxmlformats.org/officeDocument/2006/relationships/image"/><Relationship Id="rId4" Target="../media/image8.gif" Type="http://schemas.openxmlformats.org/officeDocument/2006/relationships/image"/><Relationship Id="rId5" Target="../media/image6.png" Type="http://schemas.openxmlformats.org/officeDocument/2006/relationships/image"/><Relationship Id="rId6" Target="https://www.computer.org/csdl/proceedingsarticle/icoeca/2024/857900a081/1Za3uMN1on6https:/ieeexplore.ieee.org/document/8861845https:/ieeexplore.ieee.org/document/9445377https: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ISO/IEC%2027001:2013.%20(2013).%20Information%20Security%20Management%20Systems%20%E2%80%93%20Requirements.%20International%20Organization%20for%20Standardization.PCI%20Security%20Standards%20Council.%20(2023).%20Payment%20Card%20Industry%20Data%20Security%20Standard%20(PCI%20DSS)%20v4.0.%20Retrieved%20from%20https://www.britannica.com/topic/Enigma-German-code-devicehttps://www.computer.org/csdl/proceedingsarticle/icoeca/2024/857900a081/1Za3uMN1on6https://ieeexplore.ieee.org/document/8861845https://ieeexplore.ieee.org/document/9445377https:/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European%20Union.%20(2018).%20General%20Data%20Protection%20Regulation%20(GDPR).%20Official%20Journal%20of%20the%20European%20Union.Kshetri,%20N.%20(2021).%20Blockchain%20and%20AI%20in%20Cybersecurity%20and%20Cybercrime.%20IEEE%20Computer,%2054(6),%2085-89." TargetMode="External" Type="http://schemas.openxmlformats.org/officeDocument/2006/relationships/hyperlink"/><Relationship Id="rId7" Target="https://www.computer.org/csdl/proceedingsarticle/icoeca/2024/857900a081/1Za3uMN1on6https:/ieeexplore.ieee.org/document/8861845https:/ieeexplore.ieee.org/document/9445377https: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ISO/IEC%2027001:2013.%20(2013).%20Information%20Security%20Management%20Systems%20%E2%80%93%20Requirements.%20International%20Organization%20for%20Standardization.PCI%20Security%20Standards%20Council.%20(2023).%20Payment%20Card%20Industry%20Data%20Security%20Standard%20(PCI%20DSS)%20v4.0.%20Retrieved%20from%20https://www.britannica.com/topic/Enigma-German-code-devicehttps://www.computer.org/csdl/proceedingsarticle/icoeca/2024/857900a081/1Za3uMN1on6https://ieeexplore.ieee.org/document/8861845https://ieeexplore.ieee.org/document/9445377https:/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European%20Union.%20(2018).%20General%20Data%20Protection%20Regulation%20(GDPR).%20Official%20Journal%20of%20the%20European%20Union.Kshetri,%20N.%20(2021).%20Blockchain%20and%20AI%20in%20Cybersecurity%20and%20Cybercrime.%20IEEE%20Computer,%2054(6),%2085-89." TargetMode="External" Type="http://schemas.openxmlformats.org/officeDocument/2006/relationships/hyperlink"/><Relationship Id="rId8" Target="https://www.computer.org/csdl/proceedingsarticle/icoeca/2024/857900a081/1Za3uMN1on6https:/ieeexplore.ieee.org/document/8861845https:/ieeexplore.ieee.org/document/9445377https: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ISO/IEC%2027001:2013.%20(2013).%20Information%20Security%20Management%20Systems%20%E2%80%93%20Requirements.%20International%20Organization%20for%20Standardization.PCI%20Security%20Standards%20Council.%20(2023).%20Payment%20Card%20Industry%20Data%20Security%20Standard%20(PCI%20DSS)%20v4.0.%20Retrieved%20from%20https://www.britannica.com/topic/Enigma-German-code-devicehttps://www.computer.org/csdl/proceedingsarticle/icoeca/2024/857900a081/1Za3uMN1on6https://ieeexplore.ieee.org/document/8861845https://ieeexplore.ieee.org/document/9445377https:/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European%20Union.%20(2018).%20General%20Data%20Protection%20Regulation%20(GDPR).%20Official%20Journal%20of%20the%20European%20Union.Kshetri,%20N.%20(2021).%20Blockchain%20and%20AI%20in%20Cybersecurity%20and%20Cybercrime.%20IEEE%20Computer,%2054(6),%2085-89." TargetMode="External" Type="http://schemas.openxmlformats.org/officeDocument/2006/relationships/hyperlink"/><Relationship Id="rId9" Target="https://www.computer.org/csdl/proceedingsarticle/icoeca/2024/857900a081/1Za3uMN1on6https:/ieeexplore.ieee.org/document/8861845https:/ieeexplore.ieee.org/document/9445377https: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ISO/IEC%2027001:2013.%20(2013).%20Information%20Security%20Management%20Systems%20%E2%80%93%20Requirements.%20International%20Organization%20for%20Standardization.PCI%20Security%20Standards%20Council.%20(2023).%20Payment%20Card%20Industry%20Data%20Security%20Standard%20(PCI%20DSS)%20v4.0.%20Retrieved%20from%20https://www.britannica.com/topic/Enigma-German-code-devicehttps://www.computer.org/csdl/proceedingsarticle/icoeca/2024/857900a081/1Za3uMN1on6https://ieeexplore.ieee.org/document/8861845https://ieeexplore.ieee.org/document/9445377https:/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European%20Union.%20(2018).%20General%20Data%20Protection%20Regulation%20(GDPR).%20Official%20Journal%20of%20the%20European%20Union.Kshetri,%20N.%20(2021).%20Blockchain%20and%20AI%20in%20Cybersecurity%20and%20Cybercrime.%20IEEE%20Computer,%2054(6),%2085-89." TargetMode="External" Type="http://schemas.openxmlformats.org/officeDocument/2006/relationships/hyperlink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gif" Type="http://schemas.openxmlformats.org/officeDocument/2006/relationships/image"/><Relationship Id="rId3" Target="../media/image18.gif" Type="http://schemas.openxmlformats.org/officeDocument/2006/relationships/image"/><Relationship Id="rId4" Target="../media/image19.gif" Type="http://schemas.openxmlformats.org/officeDocument/2006/relationships/image"/><Relationship Id="rId5" Target="../media/image20.gif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arxiv.org/search/cs?searchtype=author&amp;query=Sanyal,+S" TargetMode="External" Type="http://schemas.openxmlformats.org/officeDocument/2006/relationships/hyperlink"/><Relationship Id="rId3" Target="https://arxiv.org/search/cs?searchtype=author&amp;query=Iyer,+P+P" TargetMode="External" Type="http://schemas.openxmlformats.org/officeDocument/2006/relationships/hyperlink"/><Relationship Id="rId4" Target="https://arxiv.org/search/cs?searchtype=author&amp;query=Nafi,+K+W" TargetMode="External" Type="http://schemas.openxmlformats.org/officeDocument/2006/relationships/hyperlink"/><Relationship Id="rId5" Target="https://arxiv.org/search/cs?searchtype=author&amp;query=Kar,+T+S" TargetMode="External" Type="http://schemas.openxmlformats.org/officeDocument/2006/relationships/hyperlink"/><Relationship Id="rId6" Target="https://arxiv.org/search/cs?searchtype=author&amp;query=Hoque,+S+A" TargetMode="External" Type="http://schemas.openxmlformats.org/officeDocument/2006/relationships/hyperlink"/><Relationship Id="rId7" Target="https://arxiv.org/search/cs?searchtype=author&amp;query=Hashem,+M+M+A" TargetMode="External" Type="http://schemas.openxmlformats.org/officeDocument/2006/relationships/hyperlink"/><Relationship Id="rId8" Target="https://ieeexplore.ieee.org/author/37085468226" TargetMode="External" Type="http://schemas.openxmlformats.org/officeDocument/2006/relationships/hyperlink"/><Relationship Id="rId9" Target="https://ieeexplore.ieee.org/author/37085831568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https://ieeexplore.ieee.org/author/442394273448142" TargetMode="External" Type="http://schemas.openxmlformats.org/officeDocument/2006/relationships/hyperlink"/><Relationship Id="rId4" Target="https://ieeexplore.ieee.org/author/111250195324651" TargetMode="External" Type="http://schemas.openxmlformats.org/officeDocument/2006/relationships/hyperlink"/><Relationship Id="rId5" Target="https://ieeexplore.ieee.org/author/546220135502524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https://ieeexplore.ieee.org/author/442394273448142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8.gif" Type="http://schemas.openxmlformats.org/officeDocument/2006/relationships/image"/><Relationship Id="rId4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8.gif" Type="http://schemas.openxmlformats.org/officeDocument/2006/relationships/image"/><Relationship Id="rId4" Target="../media/image6.png" Type="http://schemas.openxmlformats.org/officeDocument/2006/relationships/image"/><Relationship Id="rId5" Target="../media/image9.jpe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https://www.britannica.com/topic/Enigma-German-code-device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156" y="0"/>
            <a:ext cx="1841087" cy="1967333"/>
          </a:xfrm>
          <a:custGeom>
            <a:avLst/>
            <a:gdLst/>
            <a:ahLst/>
            <a:cxnLst/>
            <a:rect r="r" b="b" t="t" l="l"/>
            <a:pathLst>
              <a:path h="1967333" w="1841087">
                <a:moveTo>
                  <a:pt x="0" y="0"/>
                </a:moveTo>
                <a:lnTo>
                  <a:pt x="1841088" y="0"/>
                </a:lnTo>
                <a:lnTo>
                  <a:pt x="1841088" y="1967333"/>
                </a:lnTo>
                <a:lnTo>
                  <a:pt x="0" y="19673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12561" y="5143500"/>
            <a:ext cx="11301259" cy="1483290"/>
          </a:xfrm>
          <a:custGeom>
            <a:avLst/>
            <a:gdLst/>
            <a:ahLst/>
            <a:cxnLst/>
            <a:rect r="r" b="b" t="t" l="l"/>
            <a:pathLst>
              <a:path h="1483290" w="11301259">
                <a:moveTo>
                  <a:pt x="0" y="0"/>
                </a:moveTo>
                <a:lnTo>
                  <a:pt x="11301259" y="0"/>
                </a:lnTo>
                <a:lnTo>
                  <a:pt x="11301259" y="1483290"/>
                </a:lnTo>
                <a:lnTo>
                  <a:pt x="0" y="1483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1206" y="2644704"/>
            <a:ext cx="16558094" cy="2498796"/>
          </a:xfrm>
          <a:custGeom>
            <a:avLst/>
            <a:gdLst/>
            <a:ahLst/>
            <a:cxnLst/>
            <a:rect r="r" b="b" t="t" l="l"/>
            <a:pathLst>
              <a:path h="2498796" w="16558094">
                <a:moveTo>
                  <a:pt x="0" y="0"/>
                </a:moveTo>
                <a:lnTo>
                  <a:pt x="16558094" y="0"/>
                </a:lnTo>
                <a:lnTo>
                  <a:pt x="16558094" y="2498796"/>
                </a:lnTo>
                <a:lnTo>
                  <a:pt x="0" y="2498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73" t="-14791" r="-12367" b="-2953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40217" y="271025"/>
            <a:ext cx="14919083" cy="119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00"/>
              </a:lnSpc>
              <a:spcBef>
                <a:spcPct val="0"/>
              </a:spcBef>
            </a:pPr>
            <a:r>
              <a:rPr lang="en-US" b="true" sz="635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Vishwakarma Institute of Technology , Pune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64976" y="1296799"/>
            <a:ext cx="8758047" cy="786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0"/>
              </a:lnSpc>
              <a:spcBef>
                <a:spcPct val="0"/>
              </a:spcBef>
            </a:pPr>
            <a:r>
              <a:rPr lang="en-US" b="true" sz="415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Department of Information Technology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66230" y="6279513"/>
            <a:ext cx="9847009" cy="385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7"/>
              </a:lnSpc>
              <a:spcBef>
                <a:spcPct val="0"/>
              </a:spcBef>
            </a:pPr>
          </a:p>
          <a:p>
            <a:pPr algn="just">
              <a:lnSpc>
                <a:spcPts val="4997"/>
              </a:lnSpc>
              <a:spcBef>
                <a:spcPct val="0"/>
              </a:spcBef>
            </a:pPr>
            <a:r>
              <a:rPr lang="en-US" b="true" sz="356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1. Pratik Mandalkar</a:t>
            </a:r>
          </a:p>
          <a:p>
            <a:pPr algn="just">
              <a:lnSpc>
                <a:spcPts val="4997"/>
              </a:lnSpc>
              <a:spcBef>
                <a:spcPct val="0"/>
              </a:spcBef>
            </a:pPr>
            <a:r>
              <a:rPr lang="en-US" b="true" sz="356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2. Pratik Mane</a:t>
            </a:r>
          </a:p>
          <a:p>
            <a:pPr algn="just">
              <a:lnSpc>
                <a:spcPts val="4997"/>
              </a:lnSpc>
              <a:spcBef>
                <a:spcPct val="0"/>
              </a:spcBef>
            </a:pPr>
            <a:r>
              <a:rPr lang="en-US" b="true" sz="356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3. Netra Mohekar</a:t>
            </a:r>
          </a:p>
          <a:p>
            <a:pPr algn="just">
              <a:lnSpc>
                <a:spcPts val="4997"/>
              </a:lnSpc>
              <a:spcBef>
                <a:spcPct val="0"/>
              </a:spcBef>
            </a:pPr>
            <a:r>
              <a:rPr lang="en-US" b="true" sz="356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4. Pranav Patel</a:t>
            </a:r>
          </a:p>
          <a:p>
            <a:pPr algn="just">
              <a:lnSpc>
                <a:spcPts val="4997"/>
              </a:lnSpc>
              <a:spcBef>
                <a:spcPct val="0"/>
              </a:spcBef>
            </a:pPr>
            <a:r>
              <a:rPr lang="en-US" b="true" sz="356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5. Harshwardhan Patil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64976" y="6250938"/>
            <a:ext cx="3951089" cy="8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5"/>
              </a:lnSpc>
              <a:spcBef>
                <a:spcPct val="0"/>
              </a:spcBef>
            </a:pPr>
            <a:r>
              <a:rPr lang="en-US" b="true" sz="430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Students Names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03807" y="7040747"/>
            <a:ext cx="1997317" cy="1559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1"/>
              </a:lnSpc>
              <a:spcBef>
                <a:spcPct val="0"/>
              </a:spcBef>
            </a:pPr>
            <a:r>
              <a:rPr lang="en-US" b="true" sz="432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TY IT-B</a:t>
            </a:r>
          </a:p>
          <a:p>
            <a:pPr algn="ctr">
              <a:lnSpc>
                <a:spcPts val="6051"/>
              </a:lnSpc>
              <a:spcBef>
                <a:spcPct val="0"/>
              </a:spcBef>
            </a:pPr>
            <a:r>
              <a:rPr lang="en-US" b="true" sz="432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Group 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36246" y="4235988"/>
            <a:ext cx="8016770" cy="80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424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Subject: Cloud Computing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0" y="-23536"/>
          <a:ext cx="18807112" cy="10310536"/>
        </p:xfrm>
        <a:graphic>
          <a:graphicData uri="http://schemas.openxmlformats.org/drawingml/2006/table">
            <a:tbl>
              <a:tblPr/>
              <a:tblGrid>
                <a:gridCol w="3046891"/>
                <a:gridCol w="3046891"/>
                <a:gridCol w="3052188"/>
                <a:gridCol w="3041593"/>
                <a:gridCol w="6117899"/>
                <a:gridCol w="501652"/>
              </a:tblGrid>
              <a:tr h="103105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en-US" sz="2400" b="true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58-50BC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r>
                        <a:rPr lang="en-US" sz="1800" b="true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Caesar Cipher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r>
                        <a:rPr lang="en-US" sz="1800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used by Julius Caesar</a:t>
                      </a: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en-US" b="true" sz="2400" spc="36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16 Century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r>
                        <a:rPr lang="en-US" b="true" sz="1800" spc="26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Vigenère Cipher</a:t>
                      </a: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used a repeating keyword to vary the substitution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en-US" b="true" sz="2400" spc="36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19 Century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r>
                        <a:rPr lang="en-US" b="true" sz="1800" spc="26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Mechanical Encryption</a:t>
                      </a: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used Enigma Machines during the world war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en-US" b="true" sz="2400" spc="36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1970's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r>
                        <a:rPr lang="en-US" b="true" sz="1800" spc="26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Diffie–Hellman</a:t>
                      </a: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 key exchange introduced the concept of public-key cryptography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3599"/>
                        </a:lnSpc>
                      </a:pPr>
                      <a:r>
                        <a:rPr lang="en-US" b="true" sz="2399" spc="35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Present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r>
                        <a:rPr lang="en-US" b="true" sz="1800" spc="26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End-to-End Encryption</a:t>
                      </a: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: only the sender and receiver can read the content.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r>
                        <a:rPr lang="en-US" b="true" sz="1800" spc="26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Advanced Key Management: </a:t>
                      </a: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key management services (KMS) to generate, store, and rotate cryptographic keys securely.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r>
                        <a:rPr lang="en-US" b="true" sz="1800" spc="26">
                          <a:solidFill>
                            <a:srgbClr val="19191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Homomorphic Encryption: </a:t>
                      </a: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enable computation on encrypted data without decryption.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-829633">
            <a:off x="101452" y="8486967"/>
            <a:ext cx="20724935" cy="5634207"/>
            <a:chOff x="0" y="0"/>
            <a:chExt cx="5458419" cy="14839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58419" cy="1483907"/>
            </a:xfrm>
            <a:custGeom>
              <a:avLst/>
              <a:gdLst/>
              <a:ahLst/>
              <a:cxnLst/>
              <a:rect r="r" b="b" t="t" l="l"/>
              <a:pathLst>
                <a:path h="1483907" w="5458419">
                  <a:moveTo>
                    <a:pt x="0" y="0"/>
                  </a:moveTo>
                  <a:lnTo>
                    <a:pt x="5458419" y="0"/>
                  </a:lnTo>
                  <a:lnTo>
                    <a:pt x="5458419" y="1483907"/>
                  </a:lnTo>
                  <a:lnTo>
                    <a:pt x="0" y="14839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458419" cy="1522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829633">
            <a:off x="-2015856" y="-2222871"/>
            <a:ext cx="20724935" cy="5634207"/>
            <a:chOff x="0" y="0"/>
            <a:chExt cx="5458419" cy="14839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58419" cy="1483907"/>
            </a:xfrm>
            <a:custGeom>
              <a:avLst/>
              <a:gdLst/>
              <a:ahLst/>
              <a:cxnLst/>
              <a:rect r="r" b="b" t="t" l="l"/>
              <a:pathLst>
                <a:path h="1483907" w="5458419">
                  <a:moveTo>
                    <a:pt x="0" y="0"/>
                  </a:moveTo>
                  <a:lnTo>
                    <a:pt x="5458419" y="0"/>
                  </a:lnTo>
                  <a:lnTo>
                    <a:pt x="5458419" y="1483907"/>
                  </a:lnTo>
                  <a:lnTo>
                    <a:pt x="0" y="14839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458419" cy="1522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4563791"/>
            <a:ext cx="946844" cy="946844"/>
            <a:chOff x="0" y="0"/>
            <a:chExt cx="556826" cy="5568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106063" y="5882882"/>
            <a:ext cx="792119" cy="47625"/>
          </a:xfrm>
          <a:prstGeom prst="line">
            <a:avLst/>
          </a:prstGeom>
          <a:ln cap="flat" w="47625">
            <a:solidFill>
              <a:srgbClr val="86EAE9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13" id="13"/>
          <p:cNvGrpSpPr/>
          <p:nvPr/>
        </p:nvGrpSpPr>
        <p:grpSpPr>
          <a:xfrm rot="0">
            <a:off x="14903656" y="1028700"/>
            <a:ext cx="946844" cy="946844"/>
            <a:chOff x="0" y="0"/>
            <a:chExt cx="556826" cy="5568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6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flipH="true">
            <a:off x="15377079" y="1975544"/>
            <a:ext cx="0" cy="833519"/>
          </a:xfrm>
          <a:prstGeom prst="line">
            <a:avLst/>
          </a:prstGeom>
          <a:ln cap="flat" w="47625">
            <a:solidFill>
              <a:srgbClr val="13538A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17" id="17"/>
          <p:cNvGrpSpPr/>
          <p:nvPr/>
        </p:nvGrpSpPr>
        <p:grpSpPr>
          <a:xfrm rot="0">
            <a:off x="10187523" y="2356229"/>
            <a:ext cx="946844" cy="946844"/>
            <a:chOff x="0" y="0"/>
            <a:chExt cx="556826" cy="5568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18AFD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4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0293019" y="3647188"/>
            <a:ext cx="735854" cy="47625"/>
          </a:xfrm>
          <a:prstGeom prst="line">
            <a:avLst/>
          </a:prstGeom>
          <a:ln cap="flat" w="47625">
            <a:solidFill>
              <a:srgbClr val="18AFD6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21" id="21"/>
          <p:cNvGrpSpPr/>
          <p:nvPr/>
        </p:nvGrpSpPr>
        <p:grpSpPr>
          <a:xfrm rot="0">
            <a:off x="7134582" y="3092083"/>
            <a:ext cx="946844" cy="946844"/>
            <a:chOff x="0" y="0"/>
            <a:chExt cx="556826" cy="55682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3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>
            <a:off x="7240077" y="4383042"/>
            <a:ext cx="735854" cy="47625"/>
          </a:xfrm>
          <a:prstGeom prst="line">
            <a:avLst/>
          </a:prstGeom>
          <a:ln cap="flat" w="47625">
            <a:solidFill>
              <a:srgbClr val="37C9EF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25" id="25"/>
          <p:cNvGrpSpPr/>
          <p:nvPr/>
        </p:nvGrpSpPr>
        <p:grpSpPr>
          <a:xfrm rot="0">
            <a:off x="4081641" y="3827937"/>
            <a:ext cx="946844" cy="946844"/>
            <a:chOff x="0" y="0"/>
            <a:chExt cx="556826" cy="55682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>
            <a:off x="4187136" y="5118895"/>
            <a:ext cx="735854" cy="47625"/>
          </a:xfrm>
          <a:prstGeom prst="line">
            <a:avLst/>
          </a:prstGeom>
          <a:ln cap="flat" w="47625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954674" y="7687879"/>
            <a:ext cx="9621431" cy="9789932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4364318" y="-5481028"/>
            <a:ext cx="8670039" cy="8654721"/>
          </a:xfrm>
          <a:prstGeom prst="rect">
            <a:avLst/>
          </a:prstGeom>
        </p:spPr>
      </p:pic>
      <p:sp>
        <p:nvSpPr>
          <p:cNvPr name="Freeform 31" id="31"/>
          <p:cNvSpPr/>
          <p:nvPr/>
        </p:nvSpPr>
        <p:spPr>
          <a:xfrm flipH="false" flipV="false" rot="0">
            <a:off x="2150025" y="1831365"/>
            <a:ext cx="1931616" cy="2943416"/>
          </a:xfrm>
          <a:custGeom>
            <a:avLst/>
            <a:gdLst/>
            <a:ahLst/>
            <a:cxnLst/>
            <a:rect r="r" b="b" t="t" l="l"/>
            <a:pathLst>
              <a:path h="2943416" w="1931616">
                <a:moveTo>
                  <a:pt x="0" y="0"/>
                </a:moveTo>
                <a:lnTo>
                  <a:pt x="1931616" y="0"/>
                </a:lnTo>
                <a:lnTo>
                  <a:pt x="1931616" y="2943416"/>
                </a:lnTo>
                <a:lnTo>
                  <a:pt x="0" y="2943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67257" y="-92136"/>
            <a:ext cx="5899139" cy="2241673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7566573" y="9721180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8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33483" y="55360"/>
            <a:ext cx="11421034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Cryptographic Techniques Invented!?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6392882" y="3572233"/>
            <a:ext cx="9621431" cy="97899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3325577" y="-3972052"/>
            <a:ext cx="8670039" cy="865472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0" y="0"/>
            <a:ext cx="1166029" cy="1245985"/>
          </a:xfrm>
          <a:custGeom>
            <a:avLst/>
            <a:gdLst/>
            <a:ahLst/>
            <a:cxnLst/>
            <a:rect r="r" b="b" t="t" l="l"/>
            <a:pathLst>
              <a:path h="1245985" w="1166029">
                <a:moveTo>
                  <a:pt x="0" y="0"/>
                </a:moveTo>
                <a:lnTo>
                  <a:pt x="1166029" y="0"/>
                </a:lnTo>
                <a:lnTo>
                  <a:pt x="1166029" y="1245985"/>
                </a:lnTo>
                <a:lnTo>
                  <a:pt x="0" y="1245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74594" y="2836148"/>
            <a:ext cx="14112148" cy="783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b="true" sz="3200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Inefficiency and Performance Overhead</a:t>
            </a:r>
          </a:p>
          <a:p>
            <a:pPr algn="just">
              <a:lnSpc>
                <a:spcPts val="3840"/>
              </a:lnSpc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Diffie–Hellman require large key sizes to achieve strong security. This results </a:t>
            </a:r>
          </a:p>
          <a:p>
            <a:pPr algn="just">
              <a:lnSpc>
                <a:spcPts val="3840"/>
              </a:lnSpc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significant computational overhead, making them impractical for encrypting </a:t>
            </a:r>
          </a:p>
          <a:p>
            <a:pPr algn="just">
              <a:lnSpc>
                <a:spcPts val="3840"/>
              </a:lnSpc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amounts of data.</a:t>
            </a:r>
          </a:p>
          <a:p>
            <a:pPr algn="just">
              <a:lnSpc>
                <a:spcPts val="3840"/>
              </a:lnSpc>
            </a:pP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b="true" sz="3200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Lack of Scalability and Flexibility</a:t>
            </a:r>
          </a:p>
          <a:p>
            <a:pPr algn="just">
              <a:lnSpc>
                <a:spcPts val="3840"/>
              </a:lnSpc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algorithms were designed for static, on‑premises environments with </a:t>
            </a:r>
          </a:p>
          <a:p>
            <a:pPr algn="just">
              <a:lnSpc>
                <a:spcPts val="3840"/>
              </a:lnSpc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controlled key distribution. They don’t easily scale in dynamic, multi‑tenant </a:t>
            </a:r>
          </a:p>
          <a:p>
            <a:pPr algn="just">
              <a:lnSpc>
                <a:spcPts val="3840"/>
              </a:lnSpc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 settings where efficient key management.</a:t>
            </a:r>
          </a:p>
          <a:p>
            <a:pPr algn="just">
              <a:lnSpc>
                <a:spcPts val="3840"/>
              </a:lnSpc>
            </a:pP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b="true" sz="3200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Limited Support for Advanced Functionalities</a:t>
            </a:r>
          </a:p>
          <a:p>
            <a:pPr algn="just">
              <a:lnSpc>
                <a:spcPts val="3840"/>
              </a:lnSpc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Older schemes do not inherently support features such as fine‑grained access </a:t>
            </a:r>
          </a:p>
          <a:p>
            <a:pPr algn="just">
              <a:lnSpc>
                <a:spcPts val="3840"/>
              </a:lnSpc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control.</a:t>
            </a:r>
          </a:p>
          <a:p>
            <a:pPr algn="just">
              <a:lnSpc>
                <a:spcPts val="3840"/>
              </a:lnSpc>
            </a:pPr>
          </a:p>
          <a:p>
            <a:pPr algn="just">
              <a:lnSpc>
                <a:spcPts val="3840"/>
              </a:lnSpc>
            </a:pPr>
          </a:p>
          <a:p>
            <a:pPr algn="just">
              <a:lnSpc>
                <a:spcPts val="384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557048" y="9721180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9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33483" y="366712"/>
            <a:ext cx="11421034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Cryptographic Techniques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087811" y="2950641"/>
            <a:ext cx="9621431" cy="97899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0" y="0"/>
            <a:ext cx="1166029" cy="1245985"/>
          </a:xfrm>
          <a:custGeom>
            <a:avLst/>
            <a:gdLst/>
            <a:ahLst/>
            <a:cxnLst/>
            <a:rect r="r" b="b" t="t" l="l"/>
            <a:pathLst>
              <a:path h="1245985" w="1166029">
                <a:moveTo>
                  <a:pt x="0" y="0"/>
                </a:moveTo>
                <a:lnTo>
                  <a:pt x="1166029" y="0"/>
                </a:lnTo>
                <a:lnTo>
                  <a:pt x="1166029" y="1245985"/>
                </a:lnTo>
                <a:lnTo>
                  <a:pt x="0" y="1245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84510" y="2550406"/>
            <a:ext cx="11070007" cy="453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59"/>
              </a:lnSpc>
            </a:pPr>
            <a:r>
              <a:rPr lang="en-US" sz="3799" b="true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Symmetric key cryptography</a:t>
            </a:r>
          </a:p>
          <a:p>
            <a:pPr algn="just">
              <a:lnSpc>
                <a:spcPts val="3840"/>
              </a:lnSpc>
            </a:pP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one key for both encryption and decryption.</a:t>
            </a:r>
          </a:p>
          <a:p>
            <a:pPr algn="just">
              <a:lnSpc>
                <a:spcPts val="3840"/>
              </a:lnSpc>
            </a:pP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Both sender and receiver utilize the same key, ensuring secure communication.</a:t>
            </a:r>
          </a:p>
          <a:p>
            <a:pPr algn="just">
              <a:lnSpc>
                <a:spcPts val="3840"/>
              </a:lnSpc>
            </a:pP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Offers a straightforward and fast approach to encrypting and decrypting data.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57048" y="9721180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33483" y="366712"/>
            <a:ext cx="11421034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Cryptographic Techniques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087811" y="2950641"/>
            <a:ext cx="9621431" cy="97899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0" y="0"/>
            <a:ext cx="1166029" cy="1245985"/>
          </a:xfrm>
          <a:custGeom>
            <a:avLst/>
            <a:gdLst/>
            <a:ahLst/>
            <a:cxnLst/>
            <a:rect r="r" b="b" t="t" l="l"/>
            <a:pathLst>
              <a:path h="1245985" w="1166029">
                <a:moveTo>
                  <a:pt x="0" y="0"/>
                </a:moveTo>
                <a:lnTo>
                  <a:pt x="1166029" y="0"/>
                </a:lnTo>
                <a:lnTo>
                  <a:pt x="1166029" y="1245985"/>
                </a:lnTo>
                <a:lnTo>
                  <a:pt x="0" y="1245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84510" y="2550406"/>
            <a:ext cx="11070007" cy="501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59"/>
              </a:lnSpc>
            </a:pPr>
            <a:r>
              <a:rPr lang="en-US" sz="3799" b="true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Asymmetric key cryptography</a:t>
            </a:r>
          </a:p>
          <a:p>
            <a:pPr algn="just">
              <a:lnSpc>
                <a:spcPts val="3840"/>
              </a:lnSpc>
            </a:pP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a pair of keys, with the public key for encryption and the private key for decryption.</a:t>
            </a:r>
          </a:p>
          <a:p>
            <a:pPr algn="just">
              <a:lnSpc>
                <a:spcPts val="3840"/>
              </a:lnSpc>
            </a:pP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public key can be shared openly, while the private key is kept confidential by the owner.</a:t>
            </a:r>
          </a:p>
          <a:p>
            <a:pPr algn="just">
              <a:lnSpc>
                <a:spcPts val="3840"/>
              </a:lnSpc>
            </a:pP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improved security and versatility over symmetric key cryptography.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57048" y="9721180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11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33483" y="366712"/>
            <a:ext cx="11421034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Cryptographic Techniques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087811" y="2950641"/>
            <a:ext cx="9621431" cy="97899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0" y="0"/>
            <a:ext cx="1166029" cy="1245985"/>
          </a:xfrm>
          <a:custGeom>
            <a:avLst/>
            <a:gdLst/>
            <a:ahLst/>
            <a:cxnLst/>
            <a:rect r="r" b="b" t="t" l="l"/>
            <a:pathLst>
              <a:path h="1245985" w="1166029">
                <a:moveTo>
                  <a:pt x="0" y="0"/>
                </a:moveTo>
                <a:lnTo>
                  <a:pt x="1166029" y="0"/>
                </a:lnTo>
                <a:lnTo>
                  <a:pt x="1166029" y="1245985"/>
                </a:lnTo>
                <a:lnTo>
                  <a:pt x="0" y="1245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99656" y="1906066"/>
            <a:ext cx="3759571" cy="1134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9"/>
              </a:lnSpc>
              <a:spcBef>
                <a:spcPct val="0"/>
              </a:spcBef>
            </a:pPr>
            <a:r>
              <a:rPr lang="en-US" b="true" sz="3799" strike="noStrike" u="none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Symmetric Key cryptography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39450" y="1906066"/>
            <a:ext cx="3793431" cy="1134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9"/>
              </a:lnSpc>
              <a:spcBef>
                <a:spcPct val="0"/>
              </a:spcBef>
            </a:pPr>
            <a:r>
              <a:rPr lang="en-US" b="true" sz="3799" strike="noStrike" u="none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Asymmetric Key cryptography</a:t>
            </a: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9144000" y="1975055"/>
            <a:ext cx="9525" cy="587055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2832641" y="3779484"/>
            <a:ext cx="6008291" cy="395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Advantages:</a:t>
            </a:r>
          </a:p>
          <a:p>
            <a:pPr algn="l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Speed &amp; Efficiency</a:t>
            </a:r>
          </a:p>
          <a:p>
            <a:pPr algn="l" marL="690881" indent="-345440" lvl="1">
              <a:lnSpc>
                <a:spcPts val="384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Sec</a:t>
            </a: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urity &amp; Compatibility</a:t>
            </a:r>
          </a:p>
          <a:p>
            <a:pPr algn="l">
              <a:lnSpc>
                <a:spcPts val="3840"/>
              </a:lnSpc>
              <a:spcBef>
                <a:spcPct val="0"/>
              </a:spcBef>
            </a:pPr>
          </a:p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Disadvantages:</a:t>
            </a:r>
          </a:p>
          <a:p>
            <a:pPr algn="l" marL="690881" indent="-345440" lvl="1">
              <a:lnSpc>
                <a:spcPts val="384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 Key Management</a:t>
            </a:r>
          </a:p>
          <a:p>
            <a:pPr algn="l" marL="690881" indent="-345440" lvl="1">
              <a:lnSpc>
                <a:spcPts val="384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Poor Scalability</a:t>
            </a:r>
          </a:p>
          <a:p>
            <a:pPr algn="l">
              <a:lnSpc>
                <a:spcPts val="38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171527" y="3779484"/>
            <a:ext cx="6761758" cy="395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Advantages:</a:t>
            </a:r>
          </a:p>
          <a:p>
            <a:pPr algn="l" marL="690881" indent="-345440" lvl="1">
              <a:lnSpc>
                <a:spcPts val="384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</a:t>
            </a: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hanced Sec</a:t>
            </a: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urity &amp; Flexibility</a:t>
            </a:r>
          </a:p>
          <a:p>
            <a:pPr algn="l" marL="690881" indent="-345440" lvl="1">
              <a:lnSpc>
                <a:spcPts val="384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Supports Digital Signatures</a:t>
            </a:r>
          </a:p>
          <a:p>
            <a:pPr algn="l">
              <a:lnSpc>
                <a:spcPts val="3840"/>
              </a:lnSpc>
              <a:spcBef>
                <a:spcPct val="0"/>
              </a:spcBef>
            </a:pPr>
          </a:p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Disadvantages:</a:t>
            </a:r>
          </a:p>
          <a:p>
            <a:pPr algn="l" marL="690881" indent="-345440" lvl="1">
              <a:lnSpc>
                <a:spcPts val="384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Computational Complexity</a:t>
            </a:r>
          </a:p>
          <a:p>
            <a:pPr algn="l" marL="690881" indent="-345440" lvl="1">
              <a:lnSpc>
                <a:spcPts val="384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 Key Management</a:t>
            </a:r>
          </a:p>
          <a:p>
            <a:pPr algn="l">
              <a:lnSpc>
                <a:spcPts val="384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557048" y="9721180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8810" y="2131805"/>
            <a:ext cx="15955130" cy="6694902"/>
          </a:xfrm>
          <a:custGeom>
            <a:avLst/>
            <a:gdLst/>
            <a:ahLst/>
            <a:cxnLst/>
            <a:rect r="r" b="b" t="t" l="l"/>
            <a:pathLst>
              <a:path h="6694902" w="15955130">
                <a:moveTo>
                  <a:pt x="0" y="0"/>
                </a:moveTo>
                <a:lnTo>
                  <a:pt x="15955130" y="0"/>
                </a:lnTo>
                <a:lnTo>
                  <a:pt x="15955130" y="6694902"/>
                </a:lnTo>
                <a:lnTo>
                  <a:pt x="0" y="6694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87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33483" y="366712"/>
            <a:ext cx="11421034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Cryptographic Architecture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78015" y="9153525"/>
            <a:ext cx="4236720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Management Flowchart[6]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29951" y="8975621"/>
            <a:ext cx="2053879" cy="28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4"/>
              </a:lnSpc>
              <a:spcBef>
                <a:spcPct val="0"/>
              </a:spcBef>
            </a:pPr>
            <a:r>
              <a:rPr lang="en-US" sz="148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@Pratik Mandalkar 2025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166029" cy="1245985"/>
          </a:xfrm>
          <a:custGeom>
            <a:avLst/>
            <a:gdLst/>
            <a:ahLst/>
            <a:cxnLst/>
            <a:rect r="r" b="b" t="t" l="l"/>
            <a:pathLst>
              <a:path h="1245985" w="1166029">
                <a:moveTo>
                  <a:pt x="0" y="0"/>
                </a:moveTo>
                <a:lnTo>
                  <a:pt x="1166029" y="0"/>
                </a:lnTo>
                <a:lnTo>
                  <a:pt x="1166029" y="1245985"/>
                </a:lnTo>
                <a:lnTo>
                  <a:pt x="0" y="1245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57048" y="9721180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66029" cy="1245985"/>
          </a:xfrm>
          <a:custGeom>
            <a:avLst/>
            <a:gdLst/>
            <a:ahLst/>
            <a:cxnLst/>
            <a:rect r="r" b="b" t="t" l="l"/>
            <a:pathLst>
              <a:path h="1245985" w="1166029">
                <a:moveTo>
                  <a:pt x="0" y="0"/>
                </a:moveTo>
                <a:lnTo>
                  <a:pt x="1166029" y="0"/>
                </a:lnTo>
                <a:lnTo>
                  <a:pt x="1166029" y="1245985"/>
                </a:lnTo>
                <a:lnTo>
                  <a:pt x="0" y="1245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56308" y="1415079"/>
            <a:ext cx="8401706" cy="8363251"/>
          </a:xfrm>
          <a:custGeom>
            <a:avLst/>
            <a:gdLst/>
            <a:ahLst/>
            <a:cxnLst/>
            <a:rect r="r" b="b" t="t" l="l"/>
            <a:pathLst>
              <a:path h="8363251" w="8401706">
                <a:moveTo>
                  <a:pt x="0" y="0"/>
                </a:moveTo>
                <a:lnTo>
                  <a:pt x="8401706" y="0"/>
                </a:lnTo>
                <a:lnTo>
                  <a:pt x="8401706" y="8363251"/>
                </a:lnTo>
                <a:lnTo>
                  <a:pt x="0" y="83632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97" t="0" r="-99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33483" y="366712"/>
            <a:ext cx="11421034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Cryptographic Algorithm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26535" y="8598073"/>
            <a:ext cx="5452825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AES (Advance Encryption Standard) [5]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57048" y="9721180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13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66029" cy="1245985"/>
          </a:xfrm>
          <a:custGeom>
            <a:avLst/>
            <a:gdLst/>
            <a:ahLst/>
            <a:cxnLst/>
            <a:rect r="r" b="b" t="t" l="l"/>
            <a:pathLst>
              <a:path h="1245985" w="1166029">
                <a:moveTo>
                  <a:pt x="0" y="0"/>
                </a:moveTo>
                <a:lnTo>
                  <a:pt x="1166029" y="0"/>
                </a:lnTo>
                <a:lnTo>
                  <a:pt x="1166029" y="1245985"/>
                </a:lnTo>
                <a:lnTo>
                  <a:pt x="0" y="1245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31206" y="1557338"/>
            <a:ext cx="9425589" cy="8188480"/>
          </a:xfrm>
          <a:custGeom>
            <a:avLst/>
            <a:gdLst/>
            <a:ahLst/>
            <a:cxnLst/>
            <a:rect r="r" b="b" t="t" l="l"/>
            <a:pathLst>
              <a:path h="8188480" w="9425589">
                <a:moveTo>
                  <a:pt x="0" y="0"/>
                </a:moveTo>
                <a:lnTo>
                  <a:pt x="9425588" y="0"/>
                </a:lnTo>
                <a:lnTo>
                  <a:pt x="9425588" y="8188480"/>
                </a:lnTo>
                <a:lnTo>
                  <a:pt x="0" y="8188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33483" y="366712"/>
            <a:ext cx="11421034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Cryptographic Algorithm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24143" y="9598660"/>
            <a:ext cx="4586883" cy="4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AES Encryption &amp; Decryption [5]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57048" y="9721180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14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33483" y="83935"/>
            <a:ext cx="11421034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Cryptography of Cloud Providers (Encryption)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087811" y="2950641"/>
            <a:ext cx="9621431" cy="97899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0" y="0"/>
            <a:ext cx="1166029" cy="1245985"/>
          </a:xfrm>
          <a:custGeom>
            <a:avLst/>
            <a:gdLst/>
            <a:ahLst/>
            <a:cxnLst/>
            <a:rect r="r" b="b" t="t" l="l"/>
            <a:pathLst>
              <a:path h="1245985" w="1166029">
                <a:moveTo>
                  <a:pt x="0" y="0"/>
                </a:moveTo>
                <a:lnTo>
                  <a:pt x="1166029" y="0"/>
                </a:lnTo>
                <a:lnTo>
                  <a:pt x="1166029" y="1245985"/>
                </a:lnTo>
                <a:lnTo>
                  <a:pt x="0" y="1245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12763" y="2671819"/>
            <a:ext cx="13262474" cy="541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</a:p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AWS uses services like Amazon S3 Server-Side Encryption and Amazon storage services encryption to secure data at rest using AES-256.</a:t>
            </a:r>
          </a:p>
          <a:p>
            <a:pPr algn="l">
              <a:lnSpc>
                <a:spcPts val="3839"/>
              </a:lnSpc>
            </a:pPr>
          </a:p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encrypts data at rest via services such as Azure Storage Service Encryption and Azure Disk Encryption.</a:t>
            </a:r>
          </a:p>
          <a:p>
            <a:pPr algn="l">
              <a:lnSpc>
                <a:spcPts val="3839"/>
              </a:lnSpc>
            </a:pPr>
          </a:p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Cloud automatically encrypts all data before it is written to disk, both at rest and in transit, using strong encryption algorithms like AES-256.</a:t>
            </a:r>
          </a:p>
          <a:p>
            <a:pPr algn="l">
              <a:lnSpc>
                <a:spcPts val="383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557048" y="9721180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15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33483" y="366712"/>
            <a:ext cx="11421034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6187947" y="5392034"/>
            <a:ext cx="9621431" cy="97899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0" y="0"/>
            <a:ext cx="1166029" cy="1245985"/>
          </a:xfrm>
          <a:custGeom>
            <a:avLst/>
            <a:gdLst/>
            <a:ahLst/>
            <a:cxnLst/>
            <a:rect r="r" b="b" t="t" l="l"/>
            <a:pathLst>
              <a:path h="1245985" w="1166029">
                <a:moveTo>
                  <a:pt x="0" y="0"/>
                </a:moveTo>
                <a:lnTo>
                  <a:pt x="1166029" y="0"/>
                </a:lnTo>
                <a:lnTo>
                  <a:pt x="1166029" y="1245985"/>
                </a:lnTo>
                <a:lnTo>
                  <a:pt x="0" y="12459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12763" y="2181225"/>
            <a:ext cx="13262474" cy="735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Compliance with Regulations</a:t>
            </a: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Helps meet industry security standards (e.g., GDPR, HIPAA).</a:t>
            </a:r>
          </a:p>
          <a:p>
            <a:pPr algn="l">
              <a:lnSpc>
                <a:spcPts val="3839"/>
              </a:lnSpc>
            </a:pPr>
          </a:p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Protection Against Insider Threats</a:t>
            </a: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Prevents unauthorized employees from accessing sensitive data.</a:t>
            </a:r>
          </a:p>
          <a:p>
            <a:pPr algn="l">
              <a:lnSpc>
                <a:spcPts val="3839"/>
              </a:lnSpc>
            </a:pPr>
          </a:p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Integrity Assurance</a:t>
            </a: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Ensures data remains unaltered using hashing and digital signatures.</a:t>
            </a:r>
          </a:p>
          <a:p>
            <a:pPr algn="l">
              <a:lnSpc>
                <a:spcPts val="3839"/>
              </a:lnSpc>
            </a:pPr>
          </a:p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Scalability &amp; Flexibility</a:t>
            </a: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Encryption solutions can expand with business needs.</a:t>
            </a:r>
          </a:p>
          <a:p>
            <a:pPr algn="l">
              <a:lnSpc>
                <a:spcPts val="3839"/>
              </a:lnSpc>
            </a:pPr>
          </a:p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Zero Trust Security Model</a:t>
            </a: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Requires strict identity verification for every access request.</a:t>
            </a:r>
          </a:p>
          <a:p>
            <a:pPr algn="l">
              <a:lnSpc>
                <a:spcPts val="383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557048" y="9721180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52922" y="203373"/>
            <a:ext cx="6780460" cy="1756428"/>
            <a:chOff x="0" y="0"/>
            <a:chExt cx="9040614" cy="234190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33350"/>
              <a:ext cx="9040614" cy="1543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Contents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662031"/>
              <a:ext cx="9040614" cy="679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23764" y="2960308"/>
            <a:ext cx="852124" cy="877656"/>
          </a:xfrm>
          <a:custGeom>
            <a:avLst/>
            <a:gdLst/>
            <a:ahLst/>
            <a:cxnLst/>
            <a:rect r="r" b="b" t="t" l="l"/>
            <a:pathLst>
              <a:path h="877656" w="852124">
                <a:moveTo>
                  <a:pt x="0" y="0"/>
                </a:moveTo>
                <a:lnTo>
                  <a:pt x="852124" y="0"/>
                </a:lnTo>
                <a:lnTo>
                  <a:pt x="852124" y="877655"/>
                </a:lnTo>
                <a:lnTo>
                  <a:pt x="0" y="8776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62505" y="3049097"/>
            <a:ext cx="5741704" cy="576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4"/>
              </a:lnSpc>
            </a:pPr>
            <a:r>
              <a:rPr lang="en-US" sz="3031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90039" y="3244340"/>
            <a:ext cx="319574" cy="26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b="true" sz="141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62505" y="3989540"/>
            <a:ext cx="5741704" cy="576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4"/>
              </a:lnSpc>
            </a:pPr>
            <a:r>
              <a:rPr lang="en-US" sz="3031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 Cryptography &amp; its History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623764" y="3900751"/>
            <a:ext cx="852124" cy="877656"/>
          </a:xfrm>
          <a:custGeom>
            <a:avLst/>
            <a:gdLst/>
            <a:ahLst/>
            <a:cxnLst/>
            <a:rect r="r" b="b" t="t" l="l"/>
            <a:pathLst>
              <a:path h="877656" w="852124">
                <a:moveTo>
                  <a:pt x="0" y="0"/>
                </a:moveTo>
                <a:lnTo>
                  <a:pt x="852124" y="0"/>
                </a:lnTo>
                <a:lnTo>
                  <a:pt x="852124" y="877656"/>
                </a:lnTo>
                <a:lnTo>
                  <a:pt x="0" y="877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90039" y="4184783"/>
            <a:ext cx="319574" cy="26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b="true" sz="141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62505" y="4934579"/>
            <a:ext cx="5741704" cy="576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4"/>
              </a:lnSpc>
            </a:pPr>
            <a:r>
              <a:rPr lang="en-US" sz="3031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Cryptographic Techniques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623764" y="4845789"/>
            <a:ext cx="852124" cy="877656"/>
          </a:xfrm>
          <a:custGeom>
            <a:avLst/>
            <a:gdLst/>
            <a:ahLst/>
            <a:cxnLst/>
            <a:rect r="r" b="b" t="t" l="l"/>
            <a:pathLst>
              <a:path h="877656" w="852124">
                <a:moveTo>
                  <a:pt x="0" y="0"/>
                </a:moveTo>
                <a:lnTo>
                  <a:pt x="852124" y="0"/>
                </a:lnTo>
                <a:lnTo>
                  <a:pt x="852124" y="877656"/>
                </a:lnTo>
                <a:lnTo>
                  <a:pt x="0" y="877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90039" y="5129822"/>
            <a:ext cx="319574" cy="26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b="true" sz="141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62505" y="5879617"/>
            <a:ext cx="5741704" cy="576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4"/>
              </a:lnSpc>
            </a:pPr>
            <a:r>
              <a:rPr lang="en-US" sz="3031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Cryptographic Techniques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623764" y="5790828"/>
            <a:ext cx="852124" cy="877656"/>
          </a:xfrm>
          <a:custGeom>
            <a:avLst/>
            <a:gdLst/>
            <a:ahLst/>
            <a:cxnLst/>
            <a:rect r="r" b="b" t="t" l="l"/>
            <a:pathLst>
              <a:path h="877656" w="852124">
                <a:moveTo>
                  <a:pt x="0" y="0"/>
                </a:moveTo>
                <a:lnTo>
                  <a:pt x="852124" y="0"/>
                </a:lnTo>
                <a:lnTo>
                  <a:pt x="852124" y="877655"/>
                </a:lnTo>
                <a:lnTo>
                  <a:pt x="0" y="8776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890039" y="6074860"/>
            <a:ext cx="319574" cy="26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b="true" sz="141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62505" y="6824656"/>
            <a:ext cx="5741704" cy="576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4"/>
              </a:lnSpc>
            </a:pPr>
            <a:r>
              <a:rPr lang="en-US" sz="3031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Protection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623764" y="6735866"/>
            <a:ext cx="852124" cy="877656"/>
          </a:xfrm>
          <a:custGeom>
            <a:avLst/>
            <a:gdLst/>
            <a:ahLst/>
            <a:cxnLst/>
            <a:rect r="r" b="b" t="t" l="l"/>
            <a:pathLst>
              <a:path h="877656" w="852124">
                <a:moveTo>
                  <a:pt x="0" y="0"/>
                </a:moveTo>
                <a:lnTo>
                  <a:pt x="852124" y="0"/>
                </a:lnTo>
                <a:lnTo>
                  <a:pt x="852124" y="877656"/>
                </a:lnTo>
                <a:lnTo>
                  <a:pt x="0" y="877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890039" y="7019899"/>
            <a:ext cx="319574" cy="26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b="true" sz="141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62505" y="2113685"/>
            <a:ext cx="5741704" cy="576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4"/>
              </a:lnSpc>
            </a:pPr>
            <a:r>
              <a:rPr lang="en-US" sz="3031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2623764" y="2024895"/>
            <a:ext cx="852124" cy="877656"/>
          </a:xfrm>
          <a:custGeom>
            <a:avLst/>
            <a:gdLst/>
            <a:ahLst/>
            <a:cxnLst/>
            <a:rect r="r" b="b" t="t" l="l"/>
            <a:pathLst>
              <a:path h="877656" w="852124">
                <a:moveTo>
                  <a:pt x="0" y="0"/>
                </a:moveTo>
                <a:lnTo>
                  <a:pt x="852124" y="0"/>
                </a:lnTo>
                <a:lnTo>
                  <a:pt x="852124" y="877656"/>
                </a:lnTo>
                <a:lnTo>
                  <a:pt x="0" y="877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380261" y="2308928"/>
            <a:ext cx="319574" cy="26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b="true" sz="141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0" y="0"/>
            <a:ext cx="1166029" cy="1245985"/>
          </a:xfrm>
          <a:custGeom>
            <a:avLst/>
            <a:gdLst/>
            <a:ahLst/>
            <a:cxnLst/>
            <a:rect r="r" b="b" t="t" l="l"/>
            <a:pathLst>
              <a:path h="1245985" w="1166029">
                <a:moveTo>
                  <a:pt x="0" y="0"/>
                </a:moveTo>
                <a:lnTo>
                  <a:pt x="1166029" y="0"/>
                </a:lnTo>
                <a:lnTo>
                  <a:pt x="1166029" y="1245985"/>
                </a:lnTo>
                <a:lnTo>
                  <a:pt x="0" y="1245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872480" y="7760084"/>
            <a:ext cx="5787941" cy="57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8"/>
              </a:lnSpc>
            </a:pPr>
            <a:r>
              <a:rPr lang="en-US" sz="3056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Protocols and Standards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2623764" y="7669582"/>
            <a:ext cx="858986" cy="884723"/>
          </a:xfrm>
          <a:custGeom>
            <a:avLst/>
            <a:gdLst/>
            <a:ahLst/>
            <a:cxnLst/>
            <a:rect r="r" b="b" t="t" l="l"/>
            <a:pathLst>
              <a:path h="884723" w="858986">
                <a:moveTo>
                  <a:pt x="0" y="0"/>
                </a:moveTo>
                <a:lnTo>
                  <a:pt x="858986" y="0"/>
                </a:lnTo>
                <a:lnTo>
                  <a:pt x="858986" y="884724"/>
                </a:lnTo>
                <a:lnTo>
                  <a:pt x="0" y="88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892183" y="7956286"/>
            <a:ext cx="322148" cy="26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6"/>
              </a:lnSpc>
            </a:pPr>
            <a:r>
              <a:rPr lang="en-US" b="true" sz="1426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7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533593" y="2135224"/>
            <a:ext cx="6023456" cy="60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2"/>
              </a:lnSpc>
            </a:pPr>
            <a:r>
              <a:rPr lang="en-US" sz="318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Cryptography Applications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0234065" y="2045526"/>
            <a:ext cx="893939" cy="920723"/>
          </a:xfrm>
          <a:custGeom>
            <a:avLst/>
            <a:gdLst/>
            <a:ahLst/>
            <a:cxnLst/>
            <a:rect r="r" b="b" t="t" l="l"/>
            <a:pathLst>
              <a:path h="920723" w="893939">
                <a:moveTo>
                  <a:pt x="0" y="0"/>
                </a:moveTo>
                <a:lnTo>
                  <a:pt x="893939" y="0"/>
                </a:lnTo>
                <a:lnTo>
                  <a:pt x="893939" y="920723"/>
                </a:lnTo>
                <a:lnTo>
                  <a:pt x="0" y="920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513406" y="2336308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8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533593" y="3126636"/>
            <a:ext cx="6023456" cy="60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2"/>
              </a:lnSpc>
            </a:pPr>
            <a:r>
              <a:rPr lang="en-US" sz="318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0234065" y="3036939"/>
            <a:ext cx="893939" cy="920723"/>
          </a:xfrm>
          <a:custGeom>
            <a:avLst/>
            <a:gdLst/>
            <a:ahLst/>
            <a:cxnLst/>
            <a:rect r="r" b="b" t="t" l="l"/>
            <a:pathLst>
              <a:path h="920723" w="893939">
                <a:moveTo>
                  <a:pt x="0" y="0"/>
                </a:moveTo>
                <a:lnTo>
                  <a:pt x="893939" y="0"/>
                </a:lnTo>
                <a:lnTo>
                  <a:pt x="893939" y="920723"/>
                </a:lnTo>
                <a:lnTo>
                  <a:pt x="0" y="920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0513406" y="3327721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9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533593" y="4118049"/>
            <a:ext cx="6023456" cy="60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2"/>
              </a:lnSpc>
            </a:pPr>
            <a:r>
              <a:rPr lang="en-US" sz="318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10234065" y="4028351"/>
            <a:ext cx="893939" cy="920723"/>
          </a:xfrm>
          <a:custGeom>
            <a:avLst/>
            <a:gdLst/>
            <a:ahLst/>
            <a:cxnLst/>
            <a:rect r="r" b="b" t="t" l="l"/>
            <a:pathLst>
              <a:path h="920723" w="893939">
                <a:moveTo>
                  <a:pt x="0" y="0"/>
                </a:moveTo>
                <a:lnTo>
                  <a:pt x="893939" y="0"/>
                </a:lnTo>
                <a:lnTo>
                  <a:pt x="893939" y="920723"/>
                </a:lnTo>
                <a:lnTo>
                  <a:pt x="0" y="920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0513406" y="4319133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10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533593" y="5109461"/>
            <a:ext cx="6023456" cy="60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2"/>
              </a:lnSpc>
            </a:pPr>
            <a:r>
              <a:rPr lang="en-US" sz="318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Practices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0234065" y="5019763"/>
            <a:ext cx="893939" cy="920723"/>
          </a:xfrm>
          <a:custGeom>
            <a:avLst/>
            <a:gdLst/>
            <a:ahLst/>
            <a:cxnLst/>
            <a:rect r="r" b="b" t="t" l="l"/>
            <a:pathLst>
              <a:path h="920723" w="893939">
                <a:moveTo>
                  <a:pt x="0" y="0"/>
                </a:moveTo>
                <a:lnTo>
                  <a:pt x="893939" y="0"/>
                </a:lnTo>
                <a:lnTo>
                  <a:pt x="893939" y="920724"/>
                </a:lnTo>
                <a:lnTo>
                  <a:pt x="0" y="920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0513406" y="5310546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521924" y="6013846"/>
            <a:ext cx="6023456" cy="60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2"/>
              </a:lnSpc>
            </a:pPr>
            <a:r>
              <a:rPr lang="en-US" sz="318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Study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10222397" y="5924148"/>
            <a:ext cx="893939" cy="920723"/>
          </a:xfrm>
          <a:custGeom>
            <a:avLst/>
            <a:gdLst/>
            <a:ahLst/>
            <a:cxnLst/>
            <a:rect r="r" b="b" t="t" l="l"/>
            <a:pathLst>
              <a:path h="920723" w="893939">
                <a:moveTo>
                  <a:pt x="0" y="0"/>
                </a:moveTo>
                <a:lnTo>
                  <a:pt x="893938" y="0"/>
                </a:lnTo>
                <a:lnTo>
                  <a:pt x="893938" y="920724"/>
                </a:lnTo>
                <a:lnTo>
                  <a:pt x="0" y="920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0501738" y="6214931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521924" y="7005258"/>
            <a:ext cx="6023456" cy="60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2"/>
              </a:lnSpc>
            </a:pPr>
            <a:r>
              <a:rPr lang="en-US" sz="318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10222397" y="6915561"/>
            <a:ext cx="893939" cy="920723"/>
          </a:xfrm>
          <a:custGeom>
            <a:avLst/>
            <a:gdLst/>
            <a:ahLst/>
            <a:cxnLst/>
            <a:rect r="r" b="b" t="t" l="l"/>
            <a:pathLst>
              <a:path h="920723" w="893939">
                <a:moveTo>
                  <a:pt x="0" y="0"/>
                </a:moveTo>
                <a:lnTo>
                  <a:pt x="893938" y="0"/>
                </a:lnTo>
                <a:lnTo>
                  <a:pt x="893938" y="920723"/>
                </a:lnTo>
                <a:lnTo>
                  <a:pt x="0" y="920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0501738" y="7206343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13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894756" y="2294708"/>
            <a:ext cx="319574" cy="26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b="true" sz="141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7557048" y="9721180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626187"/>
            <a:ext cx="16730095" cy="557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7482" indent="-408741" lvl="1">
              <a:lnSpc>
                <a:spcPts val="6739"/>
              </a:lnSpc>
              <a:buFont typeface="Arial"/>
              <a:buChar char="•"/>
            </a:pPr>
            <a:r>
              <a:rPr lang="en-US" b="true" sz="3786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Performance Impact</a:t>
            </a:r>
            <a:r>
              <a:rPr lang="en-US" sz="378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Encryption/decryption slows down data processing.</a:t>
            </a:r>
          </a:p>
          <a:p>
            <a:pPr algn="l" marL="817482" indent="-408741" lvl="1">
              <a:lnSpc>
                <a:spcPts val="5300"/>
              </a:lnSpc>
              <a:buFont typeface="Arial"/>
              <a:buChar char="•"/>
            </a:pPr>
            <a:r>
              <a:rPr lang="en-US" b="true" sz="3786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Management Issues</a:t>
            </a:r>
            <a:r>
              <a:rPr lang="en-US" sz="378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Losing or mismanaging keys can make data inaccessible.</a:t>
            </a:r>
          </a:p>
          <a:p>
            <a:pPr algn="l" marL="817482" indent="-408741" lvl="1">
              <a:lnSpc>
                <a:spcPts val="6739"/>
              </a:lnSpc>
              <a:buFont typeface="Arial"/>
              <a:buChar char="•"/>
            </a:pPr>
            <a:r>
              <a:rPr lang="en-US" b="true" sz="3786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Higher Costs</a:t>
            </a:r>
            <a:r>
              <a:rPr lang="en-US" sz="378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Strong encryption often requires extra tools or services.</a:t>
            </a:r>
          </a:p>
          <a:p>
            <a:pPr algn="l" marL="817482" indent="-408741" lvl="1">
              <a:lnSpc>
                <a:spcPts val="6739"/>
              </a:lnSpc>
              <a:buFont typeface="Arial"/>
              <a:buChar char="•"/>
            </a:pPr>
            <a:r>
              <a:rPr lang="en-US" b="true" sz="3786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Limited Data Usability</a:t>
            </a:r>
            <a:r>
              <a:rPr lang="en-US" sz="378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Encrypted data can't be easily searched or analyzed.</a:t>
            </a:r>
          </a:p>
          <a:p>
            <a:pPr algn="l" marL="817482" indent="-408741" lvl="1">
              <a:lnSpc>
                <a:spcPts val="6739"/>
              </a:lnSpc>
              <a:buFont typeface="Arial"/>
              <a:buChar char="•"/>
            </a:pPr>
            <a:r>
              <a:rPr lang="en-US" b="true" sz="3786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Risk of Misconfiguration</a:t>
            </a:r>
            <a:r>
              <a:rPr lang="en-US" sz="378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Weak or incorrect setups can expose vulnerabilities.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33483" y="583998"/>
            <a:ext cx="11421034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Disadvantages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924281" y="-3704368"/>
            <a:ext cx="8670039" cy="865472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0" y="0"/>
            <a:ext cx="1166029" cy="1245985"/>
          </a:xfrm>
          <a:custGeom>
            <a:avLst/>
            <a:gdLst/>
            <a:ahLst/>
            <a:cxnLst/>
            <a:rect r="r" b="b" t="t" l="l"/>
            <a:pathLst>
              <a:path h="1245985" w="1166029">
                <a:moveTo>
                  <a:pt x="0" y="0"/>
                </a:moveTo>
                <a:lnTo>
                  <a:pt x="1166029" y="0"/>
                </a:lnTo>
                <a:lnTo>
                  <a:pt x="1166029" y="1245985"/>
                </a:lnTo>
                <a:lnTo>
                  <a:pt x="0" y="1245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6187947" y="5392034"/>
            <a:ext cx="9621431" cy="978993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33483" y="366712"/>
            <a:ext cx="11421034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Practices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810715" y="3997842"/>
            <a:ext cx="9621431" cy="97899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0" y="0"/>
            <a:ext cx="1166029" cy="1245985"/>
          </a:xfrm>
          <a:custGeom>
            <a:avLst/>
            <a:gdLst/>
            <a:ahLst/>
            <a:cxnLst/>
            <a:rect r="r" b="b" t="t" l="l"/>
            <a:pathLst>
              <a:path h="1245985" w="1166029">
                <a:moveTo>
                  <a:pt x="0" y="0"/>
                </a:moveTo>
                <a:lnTo>
                  <a:pt x="1166029" y="0"/>
                </a:lnTo>
                <a:lnTo>
                  <a:pt x="1166029" y="1245985"/>
                </a:lnTo>
                <a:lnTo>
                  <a:pt x="0" y="12459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12763" y="2257425"/>
            <a:ext cx="13262474" cy="735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 Strong Encryption Standards</a:t>
            </a: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Implement AES-256, RSA, or ECC for encryption.</a:t>
            </a:r>
          </a:p>
          <a:p>
            <a:pPr algn="l">
              <a:lnSpc>
                <a:spcPts val="3839"/>
              </a:lnSpc>
            </a:pPr>
          </a:p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Manage Encryption Keys Securely</a:t>
            </a: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Store keys using cloud-based KMS solutions (AWS KMS, Azure Key Vault).</a:t>
            </a:r>
          </a:p>
          <a:p>
            <a:pPr algn="l">
              <a:lnSpc>
                <a:spcPts val="3839"/>
              </a:lnSpc>
            </a:pPr>
          </a:p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Implement Multi-Factor Authentication (MFA)</a:t>
            </a: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Require multiple authentication methods for user verification.</a:t>
            </a:r>
          </a:p>
          <a:p>
            <a:pPr algn="l">
              <a:lnSpc>
                <a:spcPts val="3839"/>
              </a:lnSpc>
            </a:pPr>
          </a:p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Secure APIs and Interfaces</a:t>
            </a: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Use OAuth 2.0 and TLS 1.3 for encrypted API communication.</a:t>
            </a:r>
          </a:p>
          <a:p>
            <a:pPr algn="l">
              <a:lnSpc>
                <a:spcPts val="3839"/>
              </a:lnSpc>
            </a:pPr>
          </a:p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b="true" sz="3199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Enable Homomorphic Encryption Where Needed</a:t>
            </a: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Perform computations on encrypted data without decryption.</a:t>
            </a:r>
          </a:p>
          <a:p>
            <a:pPr algn="l">
              <a:lnSpc>
                <a:spcPts val="383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557048" y="9721180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17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33483" y="366712"/>
            <a:ext cx="11421034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5877873" y="4883364"/>
            <a:ext cx="9621431" cy="97899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3557285" y="-3505858"/>
            <a:ext cx="8670039" cy="865472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0" y="0"/>
            <a:ext cx="1166029" cy="1245985"/>
          </a:xfrm>
          <a:custGeom>
            <a:avLst/>
            <a:gdLst/>
            <a:ahLst/>
            <a:cxnLst/>
            <a:rect r="r" b="b" t="t" l="l"/>
            <a:pathLst>
              <a:path h="1245985" w="1166029">
                <a:moveTo>
                  <a:pt x="0" y="0"/>
                </a:moveTo>
                <a:lnTo>
                  <a:pt x="1166029" y="0"/>
                </a:lnTo>
                <a:lnTo>
                  <a:pt x="1166029" y="1245985"/>
                </a:lnTo>
                <a:lnTo>
                  <a:pt x="0" y="12459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29485" y="1858229"/>
            <a:ext cx="13262474" cy="704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5055"/>
              </a:lnSpc>
              <a:buFont typeface="Arial"/>
              <a:buChar char="•"/>
            </a:pP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Drive &amp; OneDrive encrypt stored files using AES-256 to protect user data.</a:t>
            </a:r>
          </a:p>
          <a:p>
            <a:pPr algn="l" marL="690879" indent="-345439" lvl="1">
              <a:lnSpc>
                <a:spcPts val="5055"/>
              </a:lnSpc>
              <a:buFont typeface="Arial"/>
              <a:buChar char="•"/>
            </a:pP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ayPal &amp; Stripe use TLS encryption for secure online financial transactions.</a:t>
            </a:r>
          </a:p>
          <a:p>
            <a:pPr algn="l" marL="690879" indent="-345439" lvl="1">
              <a:lnSpc>
                <a:spcPts val="5055"/>
              </a:lnSpc>
              <a:buFont typeface="Arial"/>
              <a:buChar char="•"/>
            </a:pP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Hospitals &amp; EHR Systems encrypt patient records to ensure HIPAA compliance.</a:t>
            </a:r>
          </a:p>
          <a:p>
            <a:pPr algn="l" marL="690879" indent="-345439" lvl="1">
              <a:lnSpc>
                <a:spcPts val="5055"/>
              </a:lnSpc>
              <a:buFont typeface="Arial"/>
              <a:buChar char="•"/>
            </a:pP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WhatsApp &amp; Signal implement end-to-end encryption for private messaging.</a:t>
            </a:r>
          </a:p>
          <a:p>
            <a:pPr algn="l" marL="690879" indent="-345439" lvl="1">
              <a:lnSpc>
                <a:spcPts val="5055"/>
              </a:lnSpc>
              <a:buFont typeface="Arial"/>
              <a:buChar char="•"/>
            </a:pP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Homes &amp; IoT Devices use cloud cryptography to secure connected gadgets.</a:t>
            </a:r>
          </a:p>
          <a:p>
            <a:pPr algn="l">
              <a:lnSpc>
                <a:spcPts val="505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557048" y="9721180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17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6700" y="258600"/>
            <a:ext cx="14454943" cy="1860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36"/>
              </a:lnSpc>
              <a:spcBef>
                <a:spcPct val="0"/>
              </a:spcBef>
            </a:pPr>
            <a:r>
              <a:rPr lang="en-US" sz="578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Study: Cloud Cryptography in Enterprise Security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6183398" y="4363334"/>
            <a:ext cx="9621431" cy="97899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4516962" y="-3704368"/>
            <a:ext cx="8670039" cy="865472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0" y="0"/>
            <a:ext cx="1166029" cy="1245985"/>
          </a:xfrm>
          <a:custGeom>
            <a:avLst/>
            <a:gdLst/>
            <a:ahLst/>
            <a:cxnLst/>
            <a:rect r="r" b="b" t="t" l="l"/>
            <a:pathLst>
              <a:path h="1245985" w="1166029">
                <a:moveTo>
                  <a:pt x="0" y="0"/>
                </a:moveTo>
                <a:lnTo>
                  <a:pt x="1166029" y="0"/>
                </a:lnTo>
                <a:lnTo>
                  <a:pt x="1166029" y="1245985"/>
                </a:lnTo>
                <a:lnTo>
                  <a:pt x="0" y="12459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12763" y="2530992"/>
            <a:ext cx="14541007" cy="6727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8"/>
              </a:lnSpc>
            </a:pPr>
            <a:r>
              <a:rPr lang="en-US" sz="3508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financial services company needed secure cloud data storage while ensuring regulatory compliance (GDPR, PCI-DSS).</a:t>
            </a:r>
          </a:p>
          <a:p>
            <a:pPr algn="l">
              <a:lnSpc>
                <a:spcPts val="3508"/>
              </a:lnSpc>
            </a:pPr>
          </a:p>
          <a:p>
            <a:pPr algn="l">
              <a:lnSpc>
                <a:spcPts val="3508"/>
              </a:lnSpc>
            </a:pPr>
            <a:r>
              <a:rPr lang="en-US" sz="3508" b="true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Challenges:</a:t>
            </a:r>
          </a:p>
          <a:p>
            <a:pPr algn="l" marL="757481" indent="-378741" lvl="1">
              <a:lnSpc>
                <a:spcPts val="3508"/>
              </a:lnSpc>
              <a:buFont typeface="Arial"/>
              <a:buChar char="•"/>
            </a:pPr>
            <a:r>
              <a:rPr lang="en-US" sz="3508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Unauthorized access &amp; insider threats.</a:t>
            </a:r>
          </a:p>
          <a:p>
            <a:pPr algn="l" marL="757481" indent="-378741" lvl="1">
              <a:lnSpc>
                <a:spcPts val="3508"/>
              </a:lnSpc>
              <a:buFont typeface="Arial"/>
              <a:buChar char="•"/>
            </a:pPr>
            <a:r>
              <a:rPr lang="en-US" sz="3508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Compliance risks &amp; encryption overhead.</a:t>
            </a:r>
          </a:p>
          <a:p>
            <a:pPr algn="l">
              <a:lnSpc>
                <a:spcPts val="3508"/>
              </a:lnSpc>
            </a:pPr>
          </a:p>
          <a:p>
            <a:pPr algn="l">
              <a:lnSpc>
                <a:spcPts val="3508"/>
              </a:lnSpc>
            </a:pPr>
            <a:r>
              <a:rPr lang="en-US" b="true" sz="3508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Cloud Cryptography Implementation:</a:t>
            </a:r>
          </a:p>
          <a:p>
            <a:pPr algn="l" marL="757481" indent="-378741" lvl="1">
              <a:lnSpc>
                <a:spcPts val="3508"/>
              </a:lnSpc>
              <a:buFont typeface="Arial"/>
              <a:buChar char="•"/>
            </a:pPr>
            <a:r>
              <a:rPr lang="en-US" sz="3508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Encryption: AES-256, TLS 1.3, Homomorphic encryption.</a:t>
            </a:r>
          </a:p>
          <a:p>
            <a:pPr algn="l" marL="757481" indent="-378741" lvl="1">
              <a:lnSpc>
                <a:spcPts val="3508"/>
              </a:lnSpc>
              <a:buFont typeface="Arial"/>
              <a:buChar char="•"/>
            </a:pPr>
            <a:r>
              <a:rPr lang="en-US" sz="3508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Management: Customer-Managed Keys (CMK), HSMs, Automated Key Rotation.</a:t>
            </a:r>
          </a:p>
          <a:p>
            <a:pPr algn="l" marL="757481" indent="-378741" lvl="1">
              <a:lnSpc>
                <a:spcPts val="3508"/>
              </a:lnSpc>
              <a:buFont typeface="Arial"/>
              <a:buChar char="•"/>
            </a:pPr>
            <a:r>
              <a:rPr lang="en-US" sz="3508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Control: MFA, Role-Based Access (RBAC), Attribute-Based Encryption (ABE).</a:t>
            </a:r>
          </a:p>
          <a:p>
            <a:pPr algn="l" marL="757481" indent="-378741" lvl="1">
              <a:lnSpc>
                <a:spcPts val="3508"/>
              </a:lnSpc>
              <a:buFont typeface="Arial"/>
              <a:buChar char="•"/>
            </a:pPr>
            <a:r>
              <a:rPr lang="en-US" sz="3508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Blockchain Security: Private blockchain for fraud prevention</a:t>
            </a:r>
          </a:p>
          <a:p>
            <a:pPr algn="l">
              <a:lnSpc>
                <a:spcPts val="421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557048" y="9721180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18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6700" y="258600"/>
            <a:ext cx="14454943" cy="1860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36"/>
              </a:lnSpc>
              <a:spcBef>
                <a:spcPct val="0"/>
              </a:spcBef>
            </a:pPr>
            <a:r>
              <a:rPr lang="en-US" sz="578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Study: Cloud Cryptography in Enterprise Security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6183398" y="4363334"/>
            <a:ext cx="9621431" cy="97899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4516962" y="-3704368"/>
            <a:ext cx="8670039" cy="865472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0" y="0"/>
            <a:ext cx="1166029" cy="1245985"/>
          </a:xfrm>
          <a:custGeom>
            <a:avLst/>
            <a:gdLst/>
            <a:ahLst/>
            <a:cxnLst/>
            <a:rect r="r" b="b" t="t" l="l"/>
            <a:pathLst>
              <a:path h="1245985" w="1166029">
                <a:moveTo>
                  <a:pt x="0" y="0"/>
                </a:moveTo>
                <a:lnTo>
                  <a:pt x="1166029" y="0"/>
                </a:lnTo>
                <a:lnTo>
                  <a:pt x="1166029" y="1245985"/>
                </a:lnTo>
                <a:lnTo>
                  <a:pt x="0" y="12459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22288" y="2261870"/>
            <a:ext cx="14737012" cy="7202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5"/>
              </a:lnSpc>
            </a:pPr>
            <a:r>
              <a:rPr lang="en-US" sz="3555" b="true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Results:</a:t>
            </a:r>
          </a:p>
          <a:p>
            <a:pPr algn="l" marL="767692" indent="-383846" lvl="1">
              <a:lnSpc>
                <a:spcPts val="3555"/>
              </a:lnSpc>
              <a:buFont typeface="Arial"/>
              <a:buChar char="•"/>
            </a:pPr>
            <a:r>
              <a:rPr lang="en-US" sz="3555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60% reduction in data breach risks.</a:t>
            </a:r>
          </a:p>
          <a:p>
            <a:pPr algn="l" marL="767692" indent="-383846" lvl="1">
              <a:lnSpc>
                <a:spcPts val="3555"/>
              </a:lnSpc>
              <a:buFont typeface="Arial"/>
              <a:buChar char="•"/>
            </a:pPr>
            <a:r>
              <a:rPr lang="en-US" sz="3555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Regulatory compliance achieved.</a:t>
            </a:r>
          </a:p>
          <a:p>
            <a:pPr algn="l" marL="767692" indent="-383846" lvl="1">
              <a:lnSpc>
                <a:spcPts val="3555"/>
              </a:lnSpc>
              <a:buFont typeface="Arial"/>
              <a:buChar char="•"/>
            </a:pPr>
            <a:r>
              <a:rPr lang="en-US" sz="3555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Secure fraud detection using homomorphic encryption.</a:t>
            </a:r>
          </a:p>
          <a:p>
            <a:pPr algn="l">
              <a:lnSpc>
                <a:spcPts val="3555"/>
              </a:lnSpc>
            </a:pPr>
          </a:p>
          <a:p>
            <a:pPr algn="l">
              <a:lnSpc>
                <a:spcPts val="3555"/>
              </a:lnSpc>
            </a:pPr>
            <a:r>
              <a:rPr lang="en-US" sz="3555" b="true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Challenges</a:t>
            </a:r>
            <a:r>
              <a:rPr lang="en-US" sz="3555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High initial costs, key management complexity, employee training.</a:t>
            </a:r>
          </a:p>
          <a:p>
            <a:pPr algn="l">
              <a:lnSpc>
                <a:spcPts val="3555"/>
              </a:lnSpc>
            </a:pPr>
          </a:p>
          <a:p>
            <a:pPr algn="l">
              <a:lnSpc>
                <a:spcPts val="3555"/>
              </a:lnSpc>
            </a:pPr>
            <a:r>
              <a:rPr lang="en-US" b="true" sz="3555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Future Plans:</a:t>
            </a:r>
          </a:p>
          <a:p>
            <a:pPr algn="l" marL="767692" indent="-383846" lvl="1">
              <a:lnSpc>
                <a:spcPts val="3555"/>
              </a:lnSpc>
              <a:buFont typeface="Arial"/>
              <a:buChar char="•"/>
            </a:pPr>
            <a:r>
              <a:rPr lang="en-US" sz="3555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Ze</a:t>
            </a:r>
            <a:r>
              <a:rPr lang="en-US" sz="3555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 Trust Security Model (ZTA).</a:t>
            </a:r>
          </a:p>
          <a:p>
            <a:pPr algn="l" marL="767692" indent="-383846" lvl="1">
              <a:lnSpc>
                <a:spcPts val="3555"/>
              </a:lnSpc>
              <a:buFont typeface="Arial"/>
              <a:buChar char="•"/>
            </a:pPr>
            <a:r>
              <a:rPr lang="en-US" sz="3555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Post-Quantum Cryptography (PQC).</a:t>
            </a:r>
          </a:p>
          <a:p>
            <a:pPr algn="l" marL="767692" indent="-383846" lvl="1">
              <a:lnSpc>
                <a:spcPts val="3555"/>
              </a:lnSpc>
              <a:buFont typeface="Arial"/>
              <a:buChar char="•"/>
            </a:pPr>
            <a:r>
              <a:rPr lang="en-US" sz="3555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AI-driven threat detection.</a:t>
            </a:r>
          </a:p>
          <a:p>
            <a:pPr algn="l">
              <a:lnSpc>
                <a:spcPts val="3555"/>
              </a:lnSpc>
            </a:pPr>
          </a:p>
          <a:p>
            <a:pPr algn="l">
              <a:lnSpc>
                <a:spcPts val="3555"/>
              </a:lnSpc>
            </a:pPr>
            <a:r>
              <a:rPr lang="en-US" b="true" sz="3555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  <a:r>
              <a:rPr lang="en-US" sz="3555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Cloud cryptography ensured data security, compliance, and fraud prevention with minimal system impact.</a:t>
            </a:r>
          </a:p>
          <a:p>
            <a:pPr algn="l">
              <a:lnSpc>
                <a:spcPts val="355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557048" y="9721180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19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4669362" y="-3551968"/>
            <a:ext cx="8670039" cy="865472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52400" y="152400"/>
            <a:ext cx="1166029" cy="1245985"/>
          </a:xfrm>
          <a:custGeom>
            <a:avLst/>
            <a:gdLst/>
            <a:ahLst/>
            <a:cxnLst/>
            <a:rect r="r" b="b" t="t" l="l"/>
            <a:pathLst>
              <a:path h="1245985" w="1166029">
                <a:moveTo>
                  <a:pt x="0" y="0"/>
                </a:moveTo>
                <a:lnTo>
                  <a:pt x="1166029" y="0"/>
                </a:lnTo>
                <a:lnTo>
                  <a:pt x="1166029" y="1245985"/>
                </a:lnTo>
                <a:lnTo>
                  <a:pt x="0" y="1245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96700" y="258600"/>
            <a:ext cx="14454943" cy="1860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36"/>
              </a:lnSpc>
              <a:spcBef>
                <a:spcPct val="0"/>
              </a:spcBef>
            </a:pPr>
            <a:r>
              <a:rPr lang="en-US" sz="578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Real-World Case Study: Cloud Cryptography Across Industries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92158" y="2462932"/>
            <a:ext cx="15503684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13538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Case 1: American Medical Collection Agency (AMCA) – Failure due to weak cloud security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38165" y="3410352"/>
            <a:ext cx="12783384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Cloud Use: </a:t>
            </a: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Yes (3rd-party hosted databases, unclear encryption standards)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38165" y="4357772"/>
            <a:ext cx="16149835" cy="116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What Happened:  </a:t>
            </a: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Hackers breached servers and stole sensitive information of ~25 million patients.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38165" y="5867167"/>
            <a:ext cx="13726160" cy="341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Root Cause: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Poor encryption controls — unencrypted or weakly encrypted PII.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cloud infrastructure monitoring, misconfigured servers.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apparent use of key management systems (KMS) or zero trust architectures.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Impact: </a:t>
            </a: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Bankruptcy filed within a year of the breach.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709448" y="9873580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20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861848" y="10025980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49100" y="411000"/>
            <a:ext cx="14454943" cy="1860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36"/>
              </a:lnSpc>
              <a:spcBef>
                <a:spcPct val="0"/>
              </a:spcBef>
            </a:pPr>
            <a:r>
              <a:rPr lang="en-US" sz="578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Real-World Case Study: Cloud Cryptography Across Industries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4821762" y="-3399568"/>
            <a:ext cx="8670039" cy="865472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304800" y="304800"/>
            <a:ext cx="1166029" cy="1245985"/>
          </a:xfrm>
          <a:custGeom>
            <a:avLst/>
            <a:gdLst/>
            <a:ahLst/>
            <a:cxnLst/>
            <a:rect r="r" b="b" t="t" l="l"/>
            <a:pathLst>
              <a:path h="1245985" w="1166029">
                <a:moveTo>
                  <a:pt x="0" y="0"/>
                </a:moveTo>
                <a:lnTo>
                  <a:pt x="1166029" y="0"/>
                </a:lnTo>
                <a:lnTo>
                  <a:pt x="1166029" y="1245985"/>
                </a:lnTo>
                <a:lnTo>
                  <a:pt x="0" y="1245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17196" y="2605161"/>
            <a:ext cx="10210323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13538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Case 2: Coinbase – Success due to strong cloud cryptography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61690" y="3543371"/>
            <a:ext cx="11240095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b="true" sz="32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Cloud Use: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Fully cloud-native with AWS + custom security stack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17196" y="4693638"/>
            <a:ext cx="12033726" cy="172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Cryptography Strategy: 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AES-256 encryption at rest, TLS 1.3 in transit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HSMs (Hardware Security Modules) and KMS for key handling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Zero Trust Security and multi-layer encryption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17196" y="7110399"/>
            <a:ext cx="9857541" cy="172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b="true" sz="32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Results: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data breach since inception.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Trusted by 100+ countries, 108 million users (as of 2024).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33483" y="366712"/>
            <a:ext cx="11421034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810715" y="3997842"/>
            <a:ext cx="9621431" cy="97899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0" y="0"/>
            <a:ext cx="1166029" cy="1245985"/>
          </a:xfrm>
          <a:custGeom>
            <a:avLst/>
            <a:gdLst/>
            <a:ahLst/>
            <a:cxnLst/>
            <a:rect r="r" b="b" t="t" l="l"/>
            <a:pathLst>
              <a:path h="1245985" w="1166029">
                <a:moveTo>
                  <a:pt x="0" y="0"/>
                </a:moveTo>
                <a:lnTo>
                  <a:pt x="1166029" y="0"/>
                </a:lnTo>
                <a:lnTo>
                  <a:pt x="1166029" y="1245985"/>
                </a:lnTo>
                <a:lnTo>
                  <a:pt x="0" y="12459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11962" y="1905000"/>
            <a:ext cx="15547338" cy="783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Stallings, W. (2020). Cryptography and Network Security: Principles and Practice (8th ed.). Pearson.</a:t>
            </a:r>
          </a:p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Rivest, R. L., Shamir, A., &amp; Adleman, L. (1978). A Method for Obtaining Digital Signatures and Public-Key Cryptosystems. Communications of the ACM, 21(2), 120-126.</a:t>
            </a:r>
          </a:p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Diffie, W., &amp; Hellman, M. (1976). New Directions in Cryptography. IEEE Transactions on Information Theory, 22(6), 644-654.</a:t>
            </a:r>
          </a:p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Menezes, A. J., van Oorschot, P. C., &amp; Vanstone, S. A. (1996). Handbook of Applied Cryptography. CRC Press.</a:t>
            </a:r>
          </a:p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Boneh, D., Gentry, C., &amp; Waters, B. (2005). Collusion Resistant Broadcast Encryption with Short Ciphertexts and Private Keys. Advances in Cryptology - CRYPTO 2005.</a:t>
            </a:r>
          </a:p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NIST. (2021). Post-Quantum Cryptography Standardization. National Institute of Standards and Technology.</a:t>
            </a:r>
          </a:p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 tooltip="https://www.computer.org/csdl/proceedingsarticle/icoeca/2024/857900a081/1Za3uMN1on6https:/ieeexplore.ieee.org/document/8861845https:/ieeexplore.ieee.org/document/9445377https: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ISO/IEC%2027001:2013.%20(2013).%20Information%20Security%20Management%20Systems%20%E2%80%93%20Requirements.%20International%20Organization%20for%20Standardization.PCI%20Security%20Standards%20Council.%20(2023).%20Payment%20Card%20Industry%20Data%20Security%20Standard%20(PCI%20DSS)%20v4.0.%20Retrieved%20from%20https://www.britannica.com/topic/Enigma-German-code-devicehttps://www.computer.org/csdl/proceedingsarticle/icoeca/2024/857900a081/1Za3uMN1on6https://ieeexplore.ieee.org/document/8861845https://ieeexplore.ieee.org/document/9445377https:/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European%20Union.%20(2018).%20General%20Data%20Protection%20Regulation%20(GDPR).%20Official%20Journal%20of%20the%20European%20Union.Kshetri,%20N.%20(2021).%20Blockchain%20and%20AI%20in%20Cybersecurity%20and%20Cybercrime.%20IEEE%20Computer,%2054(6),%2085-89."/>
              </a:rPr>
              <a:t>ResearchGate. (2023). Cloud Giants: AWS, Azure, and GCP – A Comparative Study.</a:t>
            </a:r>
          </a:p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 tooltip="https://www.computer.org/csdl/proceedingsarticle/icoeca/2024/857900a081/1Za3uMN1on6https:/ieeexplore.ieee.org/document/8861845https:/ieeexplore.ieee.org/document/9445377https: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ISO/IEC%2027001:2013.%20(2013).%20Information%20Security%20Management%20Systems%20%E2%80%93%20Requirements.%20International%20Organization%20for%20Standardization.PCI%20Security%20Standards%20Council.%20(2023).%20Payment%20Card%20Industry%20Data%20Security%20Standard%20(PCI%20DSS)%20v4.0.%20Retrieved%20from%20https://www.britannica.com/topic/Enigma-German-code-devicehttps://www.computer.org/csdl/proceedingsarticle/icoeca/2024/857900a081/1Za3uMN1on6https://ieeexplore.ieee.org/document/8861845https://ieeexplore.ieee.org/document/9445377https:/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European%20Union.%20(2018).%20General%20Data%20Protection%20Regulation%20(GDPR).%20Official%20Journal%20of%20the%20European%20Union.Kshetri,%20N.%20(2021).%20Blockchain%20and%20AI%20in%20Cybersecurity%20and%20Cybercrime.%20IEEE%20Computer,%2054(6),%2085-89."/>
              </a:rPr>
              <a:t>Goldreich, O. (2013). Foundations of Cryptography: A Primer. arXiv.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57048" y="9721180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22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33483" y="366712"/>
            <a:ext cx="11421034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810715" y="3997842"/>
            <a:ext cx="9621431" cy="97899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0" y="0"/>
            <a:ext cx="1166029" cy="1245985"/>
          </a:xfrm>
          <a:custGeom>
            <a:avLst/>
            <a:gdLst/>
            <a:ahLst/>
            <a:cxnLst/>
            <a:rect r="r" b="b" t="t" l="l"/>
            <a:pathLst>
              <a:path h="1245985" w="1166029">
                <a:moveTo>
                  <a:pt x="0" y="0"/>
                </a:moveTo>
                <a:lnTo>
                  <a:pt x="1166029" y="0"/>
                </a:lnTo>
                <a:lnTo>
                  <a:pt x="1166029" y="1245985"/>
                </a:lnTo>
                <a:lnTo>
                  <a:pt x="0" y="12459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09710" y="1939255"/>
            <a:ext cx="15547338" cy="783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 tooltip="https://www.computer.org/csdl/proceedingsarticle/icoeca/2024/857900a081/1Za3uMN1on6https:/ieeexplore.ieee.org/document/8861845https:/ieeexplore.ieee.org/document/9445377https: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ISO/IEC%2027001:2013.%20(2013).%20Information%20Security%20Management%20Systems%20%E2%80%93%20Requirements.%20International%20Organization%20for%20Standardization.PCI%20Security%20Standards%20Council.%20(2023).%20Payment%20Card%20Industry%20Data%20Security%20Standard%20(PCI%20DSS)%20v4.0.%20Retrieved%20from%20https://www.britannica.com/topic/Enigma-German-code-devicehttps://www.computer.org/csdl/proceedingsarticle/icoeca/2024/857900a081/1Za3uMN1on6https://ieeexplore.ieee.org/document/8861845https://ieeexplore.ieee.org/document/9445377https:/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European%20Union.%20(2018).%20General%20Data%20Protection%20Regulation%20(GDPR).%20Official%20Journal%20of%20the%20European%20Union.Kshetri,%20N.%20(2021).%20Blockchain%20and%20AI%20in%20Cybersecurity%20and%20Cybercrime.%20IEEE%20Computer,%2054(6),%2085-89."/>
              </a:rPr>
              <a:t>IEEE. (2024). Proceedings of the International Conference on Emerging C</a:t>
            </a: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 tooltip="https://www.computer.org/csdl/proceedingsarticle/icoeca/2024/857900a081/1Za3uMN1on6https:/ieeexplore.ieee.org/document/8861845https:/ieeexplore.ieee.org/document/9445377https: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ISO/IEC%2027001:2013.%20(2013).%20Information%20Security%20Management%20Systems%20%E2%80%93%20Requirements.%20International%20Organization%20for%20Standardization.PCI%20Security%20Standards%20Council.%20(2023).%20Payment%20Card%20Industry%20Data%20Security%20Standard%20(PCI%20DSS)%20v4.0.%20Retrieved%20from%20https://www.britannica.com/topic/Enigma-German-code-devicehttps://www.computer.org/csdl/proceedingsarticle/icoeca/2024/857900a081/1Za3uMN1on6https://ieeexplore.ieee.org/document/8861845https://ieeexplore.ieee.org/document/9445377https:/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European%20Union.%20(2018).%20General%20Data%20Protection%20Regulation%20(GDPR).%20Official%20Journal%20of%20the%20European%20Union.Kshetri,%20N.%20(2021).%20Blockchain%20and%20AI%20in%20Cybersecurity%20and%20Cybercrime.%20IEEE%20Computer,%2054(6),%2085-89."/>
              </a:rPr>
              <a:t>omputer Applications (ICOECA). IEEE Xplore.</a:t>
            </a:r>
          </a:p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 tooltip="https://www.computer.org/csdl/proceedingsarticle/icoeca/2024/857900a081/1Za3uMN1on6https:/ieeexplore.ieee.org/document/8861845https:/ieeexplore.ieee.org/document/9445377https: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ISO/IEC%2027001:2013.%20(2013).%20Information%20Security%20Management%20Systems%20%E2%80%93%20Requirements.%20International%20Organization%20for%20Standardization.PCI%20Security%20Standards%20Council.%20(2023).%20Payment%20Card%20Industry%20Data%20Security%20Standard%20(PCI%20DSS)%20v4.0.%20Retrieved%20from%20https://www.britannica.com/topic/Enigma-German-code-devicehttps://www.computer.org/csdl/proceedingsarticle/icoeca/2024/857900a081/1Za3uMN1on6https://ieeexplore.ieee.org/document/8861845https://ieeexplore.ieee.org/document/9445377https:/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European%20Union.%20(2018).%20General%20Data%20Protection%20Regulation%20(GDPR).%20Official%20Journal%20of%20the%20European%20Union.Kshetri,%20N.%20(2021).%20Blockchain%20and%20AI%20in%20Cybersecurity%20and%20Cybercrime.%20IEEE%20Computer,%2054(6),%2085-89."/>
              </a:rPr>
              <a:t>Feng, X., Yu, T., &amp; Ren, K. (2019). Enabling Efficient and Privacy-Preserving Multi-Keyword Ranked Search Over Encrypted Cloud Data. IEEE Xplore.</a:t>
            </a:r>
          </a:p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 tooltip="https://www.computer.org/csdl/proceedingsarticle/icoeca/2024/857900a081/1Za3uMN1on6https:/ieeexplore.ieee.org/document/8861845https:/ieeexplore.ieee.org/document/9445377https: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ISO/IEC%2027001:2013.%20(2013).%20Information%20Security%20Management%20Systems%20%E2%80%93%20Requirements.%20International%20Organization%20for%20Standardization.PCI%20Security%20Standards%20Council.%20(2023).%20Payment%20Card%20Industry%20Data%20Security%20Standard%20(PCI%20DSS)%20v4.0.%20Retrieved%20from%20https://www.britannica.com/topic/Enigma-German-code-devicehttps://www.computer.org/csdl/proceedingsarticle/icoeca/2024/857900a081/1Za3uMN1on6https://ieeexplore.ieee.org/document/8861845https://ieeexplore.ieee.org/document/9445377https:/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European%20Union.%20(2018).%20General%20Data%20Protection%20Regulation%20(GDPR).%20Official%20Journal%20of%20the%20European%20Union.Kshetri,%20N.%20(2021).%20Blockchain%20and%20AI%20in%20Cybersecurity%20and%20Cybercrime.%20IEEE%20Computer,%2054(6),%2085-89."/>
              </a:rPr>
              <a:t>Kumar, S., &amp; Sharma, P. (2021). A Review on Security Issues and Solutions in Cloud Computing. IEEE Xplore.</a:t>
            </a:r>
          </a:p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 tooltip="https://www.computer.org/csdl/proceedingsarticle/icoeca/2024/857900a081/1Za3uMN1on6https:/ieeexplore.ieee.org/document/8861845https:/ieeexplore.ieee.org/document/9445377https: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ISO/IEC%2027001:2013.%20(2013).%20Information%20Security%20Management%20Systems%20%E2%80%93%20Requirements.%20International%20Organization%20for%20Standardization.PCI%20Security%20Standards%20Council.%20(2023).%20Payment%20Card%20Industry%20Data%20Security%20Standard%20(PCI%20DSS)%20v4.0.%20Retrieved%20from%20https://www.britannica.com/topic/Enigma-German-code-devicehttps://www.computer.org/csdl/proceedingsarticle/icoeca/2024/857900a081/1Za3uMN1on6https://ieeexplore.ieee.org/document/8861845https://ieeexplore.ieee.org/document/9445377https:/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European%20Union.%20(2018).%20General%20Data%20Protection%20Regulation%20(GDPR).%20Official%20Journal%20of%20the%20European%20Union.Kshetri,%20N.%20(2021).%20Blockchain%20and%20AI%20in%20Cybersecurity%20and%20Cybercrime.%20IEEE%20Computer,%2054(6),%2085-89."/>
              </a:rPr>
              <a:t>Sharma, A., &amp; Verma, R. (2020). Cryptography in Cloud Computing: A Review on Secure Data Storage and Transmission. International Journal of Scientific Research in Computer Science, Engineering and Information Technology (IJSRCSEIT), 6(6).</a:t>
            </a:r>
          </a:p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 tooltip="https://www.computer.org/csdl/proceedingsarticle/icoeca/2024/857900a081/1Za3uMN1on6https:/ieeexplore.ieee.org/document/8861845https:/ieeexplore.ieee.org/document/9445377https: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ISO/IEC%2027001:2013.%20(2013).%20Information%20Security%20Management%20Systems%20%E2%80%93%20Requirements.%20International%20Organization%20for%20Standardization.PCI%20Security%20Standards%20Council.%20(2023).%20Payment%20Card%20Industry%20Data%20Security%20Standard%20(PCI%20DSS)%20v4.0.%20Retrieved%20from%20https://www.britannica.com/topic/Enigma-German-code-devicehttps://www.computer.org/csdl/proceedingsarticle/icoeca/2024/857900a081/1Za3uMN1on6https://ieeexplore.ieee.org/document/8861845https://ieeexplore.ieee.org/document/9445377https:/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European%20Union.%20(2018).%20General%20Data%20Protection%20Regulation%20(GDPR).%20Official%20Journal%20of%20the%20European%20Union.Kshetri,%20N.%20(2021).%20Blockchain%20and%20AI%20in%20Cybersecurity%20and%20Cybercrime.%20IEEE%20Computer,%2054(6),%2085-89."/>
              </a:rPr>
              <a:t>IJSRA</a:t>
            </a: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 tooltip="https://www.computer.org/csdl/proceedingsarticle/icoeca/2024/857900a081/1Za3uMN1on6https:/ieeexplore.ieee.org/document/8861845https:/ieeexplore.ieee.org/document/9445377https: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ISO/IEC%2027001:2013.%20(2013).%20Information%20Security%20Management%20Systems%20%E2%80%93%20Requirements.%20International%20Organization%20for%20Standardization.PCI%20Security%20Standards%20Council.%20(2023).%20Payment%20Card%20Industry%20Data%20Security%20Standard%20(PCI%20DSS)%20v4.0.%20Retrieved%20from%20https://www.britannica.com/topic/Enigma-German-code-devicehttps://www.computer.org/csdl/proceedingsarticle/icoeca/2024/857900a081/1Za3uMN1on6https://ieeexplore.ieee.org/document/8861845https://ieeexplore.ieee.org/document/9445377https:/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European%20Union.%20(2018).%20General%20Data%20Protection%20Regulation%20(GDPR).%20Official%20Journal%20of%20the%20European%20Union.Kshetri,%20N.%20(2021).%20Blockchain%20and%20AI%20in%20Cybersecurity%20and%20Cybercrime.%20IEEE%20Computer,%2054(6),%2085-89."/>
              </a:rPr>
              <a:t>. (n.d.). Cryptography in the Cloud: An In-Depth Investigation of Encryption Mechanisms for Safeguarding Cloud-Based Data. International Journal of Scientific Research and Applications (IJSRA).</a:t>
            </a:r>
          </a:p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3" tooltip="https://www.computer.org/csdl/proceedingsarticle/icoeca/2024/857900a081/1Za3uMN1on6https:/ieeexplore.ieee.org/document/8861845https:/ieeexplore.ieee.org/document/9445377https: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ISO/IEC%2027001:2013.%20(2013).%20Information%20Security%20Management%20Systems%20%E2%80%93%20Requirements.%20International%20Organization%20for%20Standardization.PCI%20Security%20Standards%20Council.%20(2023).%20Payment%20Card%20Industry%20Data%20Security%20Standard%20(PCI%20DSS)%20v4.0.%20Retrieved%20from%20https://www.britannica.com/topic/Enigma-German-code-devicehttps://www.computer.org/csdl/proceedingsarticle/icoeca/2024/857900a081/1Za3uMN1on6https://ieeexplore.ieee.org/document/8861845https://ieeexplore.ieee.org/document/9445377https:/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European%20Union.%20(2018).%20General%20Data%20Protection%20Regulation%20(GDPR).%20Official%20Journal%20of%20the%20European%20Union.Kshetri,%20N.%20(2021).%20Blockchain%20and%20AI%20in%20Cybersecurity%20and%20Cybercrime.%20IEEE%20Computer,%2054(6),%2085-89."/>
              </a:rPr>
              <a:t>Yang, C., Xu, C., &amp; Li, Y. (2018). A Secure Data Sharing and Storage Scheme in Cloud Computing. IEEE Xplore.</a:t>
            </a:r>
          </a:p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4" tooltip="https://www.computer.org/csdl/proceedingsarticle/icoeca/2024/857900a081/1Za3uMN1on6https:/ieeexplore.ieee.org/document/8861845https:/ieeexplore.ieee.org/document/9445377https: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ISO/IEC%2027001:2013.%20(2013).%20Information%20Security%20Management%20Systems%20%E2%80%93%20Requirements.%20International%20Organization%20for%20Standardization.PCI%20Security%20Standards%20Council.%20(2023).%20Payment%20Card%20Industry%20Data%20Security%20Standard%20(PCI%20DSS)%20v4.0.%20Retrieved%20from%20https://www.britannica.com/topic/Enigma-German-code-devicehttps://www.computer.org/csdl/proceedingsarticle/icoeca/2024/857900a081/1Za3uMN1on6https://ieeexplore.ieee.org/document/8861845https://ieeexplore.ieee.org/document/9445377https://ijsrcseit.com/home/issue/view/article.php?id=CSEIT206639https://ijsra.net/content/cryptography-cloud-depth-investigation-encryption-mechanisms-safeguarding-cloud-based-datahttps://ieeexplore.ieee.org/document/8473109https://repository.stcloudstate.edu/cgi/viewcontent.cgi?article=1149&amp;context=msia_etdshttps://www.researchgate.net/publication/377188020_Cloud_giants_AWS_Azure_and_GCPhttps://arxiv.org/abs/1303.1048https://thesai.org/Publications/ViewPaperVolume=3&amp;Issue=10&amp;Code=IJACSA&amp;SerialNo=29European%20Union.%20(2018).%20General%20Data%20Protection%20Regulation%20(GDPR).%20Official%20Journal%20of%20the%20European%20Union.Kshetri,%20N.%20(2021).%20Blockchain%20and%20AI%20in%20Cybersecurity%20and%20Cybercrime.%20IEEE%20Computer,%2054(6),%2085-89."/>
              </a:rPr>
              <a:t>St. Cloud State University. (2021). Cloud Security Frameworks and Risk Mitigation Strategies. St. Cloud State University Repository.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57048" y="9721180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23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62681" y="-6438340"/>
            <a:ext cx="13761077" cy="1415359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259156" y="4527571"/>
            <a:ext cx="12064659" cy="2634614"/>
            <a:chOff x="0" y="0"/>
            <a:chExt cx="16086212" cy="351281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0"/>
              <a:ext cx="16086212" cy="2199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971"/>
                </a:lnSpc>
                <a:spcBef>
                  <a:spcPct val="0"/>
                </a:spcBef>
              </a:pPr>
              <a:r>
                <a:rPr lang="en-US" sz="9976" u="none">
                  <a:solidFill>
                    <a:srgbClr val="2B2B2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Thank you!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626657"/>
              <a:ext cx="16086212" cy="886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87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0" y="0"/>
            <a:ext cx="1166029" cy="1245985"/>
          </a:xfrm>
          <a:custGeom>
            <a:avLst/>
            <a:gdLst/>
            <a:ahLst/>
            <a:cxnLst/>
            <a:rect r="r" b="b" t="t" l="l"/>
            <a:pathLst>
              <a:path h="1245985" w="1166029">
                <a:moveTo>
                  <a:pt x="0" y="0"/>
                </a:moveTo>
                <a:lnTo>
                  <a:pt x="1166029" y="0"/>
                </a:lnTo>
                <a:lnTo>
                  <a:pt x="1166029" y="1245985"/>
                </a:lnTo>
                <a:lnTo>
                  <a:pt x="0" y="1245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557048" y="9721180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sz="1484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15558" y="1858077"/>
          <a:ext cx="17056884" cy="7864447"/>
        </p:xfrm>
        <a:graphic>
          <a:graphicData uri="http://schemas.openxmlformats.org/drawingml/2006/table">
            <a:tbl>
              <a:tblPr/>
              <a:tblGrid>
                <a:gridCol w="4264221"/>
                <a:gridCol w="4264221"/>
                <a:gridCol w="4264221"/>
                <a:gridCol w="4264221"/>
              </a:tblGrid>
              <a:tr h="9817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Authors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Focus Area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Source (Year)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</a:tr>
              <a:tr h="2300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Comprehensive Review and Analysis of Cryptography Techniques in Cloud Computing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K. Sasikumar, S. Nagarajan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Overview of cryptographic techniques in cloud computing, emphasizing elliptic curve cryptography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IEEE Xplore (2022)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6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New Efficient Cryptographic Techniques for Cloud Computing Security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M. Kaleem et al.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Performance comparison of emerging cryptographic techniques for cloud security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ResearchGate (2023)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0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Security Techniques in Cloud Computing Based on Machine Learning Algorithms and Cryptographic Algorithms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F. Thabit et al.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Integration of cryptographic and machine learning algorithms to enhance cloud security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Wiley Online Library (2023)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3433483" y="583998"/>
            <a:ext cx="11421034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557048" y="9721180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15558" y="1827277"/>
          <a:ext cx="17024950" cy="7895247"/>
        </p:xfrm>
        <a:graphic>
          <a:graphicData uri="http://schemas.openxmlformats.org/drawingml/2006/table">
            <a:tbl>
              <a:tblPr/>
              <a:tblGrid>
                <a:gridCol w="4264239"/>
                <a:gridCol w="4881177"/>
                <a:gridCol w="4264239"/>
                <a:gridCol w="3615295"/>
              </a:tblGrid>
              <a:tr h="10126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Authors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Focus Area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Source (Year)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</a:tr>
              <a:tr h="2300487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Cloud Computing -- An Approach with Modern Cryptography</a:t>
                      </a:r>
                      <a:endParaRPr lang="en-US" sz="1100"/>
                    </a:p>
                    <a:p>
                      <a:pPr algn="just">
                        <a:lnSpc>
                          <a:spcPts val="25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2" tooltip="https://arxiv.org/search/cs?searchtype=author&amp;query=Sanyal,+S"/>
                        </a:rPr>
                        <a:t>Sugata Sanyal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3" tooltip="https://arxiv.org/search/cs?searchtype=author&amp;query=Iyer,+P+P"/>
                        </a:rPr>
                        <a:t>Parthasarathy P. Iyer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Proposed AES based algorithm based on bit based cipher key to protect cloud based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Arxiv.org (2023)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59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Newer User Authentication, File encryption and Distributed Server Based Cloud Computing Security Architecture</a:t>
                      </a:r>
                      <a:endParaRPr lang="en-US" sz="1100"/>
                    </a:p>
                    <a:p>
                      <a:pPr algn="just">
                        <a:lnSpc>
                          <a:spcPts val="25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4" tooltip="https://arxiv.org/search/cs?searchtype=author&amp;query=Nafi,+K+W"/>
                        </a:rPr>
                        <a:t>Kawser Wazed Nafi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5" tooltip="https://arxiv.org/search/cs?searchtype=author&amp;query=Kar,+T+S"/>
                        </a:rPr>
                        <a:t>Tonny Shekha Kar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6" tooltip="https://arxiv.org/search/cs?searchtype=author&amp;query=Hoque,+S+A"/>
                        </a:rPr>
                        <a:t>Sayed Anisul Hoque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7" tooltip="https://arxiv.org/search/cs?searchtype=author&amp;query=Hashem,+M+M+A"/>
                        </a:rPr>
                        <a:t>M. M. A. Hashem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Proposed homomorphic encryption system based on elliptical curve cryptography.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Scopus (2024)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0487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Secure file storage in cloud computing using hybrid cryptography algorithm</a:t>
                      </a:r>
                      <a:endParaRPr lang="en-US" sz="1100"/>
                    </a:p>
                    <a:p>
                      <a:pPr algn="just">
                        <a:lnSpc>
                          <a:spcPts val="25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8" tooltip="https://ieeexplore.ieee.org/author/37085468226"/>
                        </a:rPr>
                        <a:t>Punam V. Maitri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9" tooltip="https://ieeexplore.ieee.org/author/37085831568"/>
                        </a:rPr>
                        <a:t>Aruna Verma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Proposed a hybrid solution based on AES, RC6 and blowfish.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IEEE (2023)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3433483" y="583998"/>
            <a:ext cx="11421034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557048" y="9721180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15558" y="1694465"/>
          <a:ext cx="17056884" cy="8251334"/>
        </p:xfrm>
        <a:graphic>
          <a:graphicData uri="http://schemas.openxmlformats.org/drawingml/2006/table">
            <a:tbl>
              <a:tblPr/>
              <a:tblGrid>
                <a:gridCol w="4264221"/>
                <a:gridCol w="4264221"/>
                <a:gridCol w="4264221"/>
                <a:gridCol w="4264221"/>
              </a:tblGrid>
              <a:tr h="9815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Authors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Focus Area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Source (Year)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</a:tr>
              <a:tr h="2300006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Analysis of Cloud Security Controls in AWS, Azure, and Google Cloud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Vyshnavi Sailakshmi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All three providers offer robust native security controls, but configuration and management differences can create gaps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Cloud State (2021)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98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Cloud giants: AWS, Azure and GCP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Igor Nevliudov and Svitlana Sotnik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AWS leads in overall security features and service breadth. Azure offers strong integration with Microsoft products and enterprise identity solutions. GCP excels in cost-effectiveness and modern data processing capabilities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ResearchGate (2023)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0006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Encryption in Microsoft Azure and Amazon AWS Cloud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Surf and Xebia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AWS uses CloudHSM for dedicated, hardware-backed key isolation; Azure offers Managed HSM integrated with Key Vault with flexible key control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WIP 2023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3433483" y="583998"/>
            <a:ext cx="11421034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672442" y="9888649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15558" y="400864"/>
          <a:ext cx="17056884" cy="9527382"/>
        </p:xfrm>
        <a:graphic>
          <a:graphicData uri="http://schemas.openxmlformats.org/drawingml/2006/table">
            <a:tbl>
              <a:tblPr/>
              <a:tblGrid>
                <a:gridCol w="4264221"/>
                <a:gridCol w="4264221"/>
                <a:gridCol w="4264221"/>
                <a:gridCol w="4264221"/>
              </a:tblGrid>
              <a:tr h="22797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Authors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Focus Area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Source (Year)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</a:tr>
              <a:tr h="229857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Encryption in the Cloud: Analysing Deep into the Layers of Security</a:t>
                      </a:r>
                      <a:endParaRPr lang="en-US" sz="1100"/>
                    </a:p>
                    <a:p>
                      <a:pPr algn="just">
                        <a:lnSpc>
                          <a:spcPts val="25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3" tooltip="https://ieeexplore.ieee.org/author/442394273448142"/>
                        </a:rPr>
                        <a:t>K. Sathish Kumar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4" tooltip="https://ieeexplore.ieee.org/author/111250195324651"/>
                        </a:rPr>
                        <a:t>Palle Jaswanth Reddy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5" tooltip="https://ieeexplore.ieee.org/author/546220135502524"/>
                        </a:rPr>
                        <a:t>P. GnanaTeja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study includes Data Encryption techniques, key management practices, compliance and integration methods.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IEEE 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16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Simple and Secured Cryptography System of Cloud Computing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 Jahidul Islam, Zulfiker Haider Chaudhury, and Saiful Islam.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paper proposes a cryptography system with auto-encryption and dynamic keys, manual and automatic encryption triggers.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IEEE 2019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7414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Cloud Security using Hybrid Cryptography Algorithms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Sanjeev Kumar, Garima Karnani, Madhu Sharma Gaur, and Anju Mishra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study proposes a multilevel cryptography model using DES and RSA algorithms, encryption at  senders and  the receivers ends.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IEEE 2021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15558" y="122683"/>
          <a:ext cx="17056884" cy="10041634"/>
        </p:xfrm>
        <a:graphic>
          <a:graphicData uri="http://schemas.openxmlformats.org/drawingml/2006/table">
            <a:tbl>
              <a:tblPr/>
              <a:tblGrid>
                <a:gridCol w="4264221"/>
                <a:gridCol w="4264221"/>
                <a:gridCol w="4264221"/>
                <a:gridCol w="4264221"/>
              </a:tblGrid>
              <a:tr h="22792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Authors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Focus Area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Source (Year)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</a:tr>
              <a:tr h="2298105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Review on Cryptography in Cloud Computing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3" tooltip="https://ieeexplore.ieee.org/author/442394273448142"/>
                        </a:rPr>
                        <a:t>A. Jsv Sai Bhargav and Advin Manhar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By evaluating existing cryptographic methods, the paper aims to highlight their effectiveness and potential challenges in the context of cloud computing.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IJSRCSEIT 2020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11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Cryptography in cloud: An in-depth investigation into encryption mechanisms for safeguarding cloud-based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John Doe and Jane Smith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 examines various cryptographic algorithms, assessing their strengths, weaknesses, and suitability for securing cloud-based data.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IJSRA 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311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Review: Cryptography and Steganography Algorithm for Cloud Computing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Shlomi Dolev, Peter Wayner, Ron Rivest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paper reviews cryptographic and steganographic algorithms for enhancing cloud data security. It examines encryption techniques and data-hiding methods to ensure confidentiality and integrity. The study highlights a combined approach for improved cloud security.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IEEE 2018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33483" y="583998"/>
            <a:ext cx="11421034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 Cryptography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087811" y="2950641"/>
            <a:ext cx="9621431" cy="97899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0" y="0"/>
            <a:ext cx="1166029" cy="1245985"/>
          </a:xfrm>
          <a:custGeom>
            <a:avLst/>
            <a:gdLst/>
            <a:ahLst/>
            <a:cxnLst/>
            <a:rect r="r" b="b" t="t" l="l"/>
            <a:pathLst>
              <a:path h="1245985" w="1166029">
                <a:moveTo>
                  <a:pt x="0" y="0"/>
                </a:moveTo>
                <a:lnTo>
                  <a:pt x="1166029" y="0"/>
                </a:lnTo>
                <a:lnTo>
                  <a:pt x="1166029" y="1245985"/>
                </a:lnTo>
                <a:lnTo>
                  <a:pt x="0" y="1245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9960" y="2883966"/>
            <a:ext cx="11548081" cy="395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Encrypts and safeguards data stored, processed, and transmitted in cloud computing environments.</a:t>
            </a:r>
          </a:p>
          <a:p>
            <a:pPr algn="just">
              <a:lnSpc>
                <a:spcPts val="3840"/>
              </a:lnSpc>
            </a:pP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Utilizes multiple security measures to prevent breaches, hacks, and malware attacks.</a:t>
            </a:r>
          </a:p>
          <a:p>
            <a:pPr algn="just">
              <a:lnSpc>
                <a:spcPts val="3840"/>
              </a:lnSpc>
            </a:pPr>
          </a:p>
          <a:p>
            <a:pPr algn="just" marL="690881" indent="-345440" lvl="1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secure, convenient access to cloud-hosted data without causing performance delays.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57048" y="9721180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33483" y="366712"/>
            <a:ext cx="11421034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During World War!?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087811" y="2950641"/>
            <a:ext cx="9621431" cy="97899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0" y="0"/>
            <a:ext cx="1166029" cy="1245985"/>
          </a:xfrm>
          <a:custGeom>
            <a:avLst/>
            <a:gdLst/>
            <a:ahLst/>
            <a:cxnLst/>
            <a:rect r="r" b="b" t="t" l="l"/>
            <a:pathLst>
              <a:path h="1245985" w="1166029">
                <a:moveTo>
                  <a:pt x="0" y="0"/>
                </a:moveTo>
                <a:lnTo>
                  <a:pt x="1166029" y="0"/>
                </a:lnTo>
                <a:lnTo>
                  <a:pt x="1166029" y="1245985"/>
                </a:lnTo>
                <a:lnTo>
                  <a:pt x="0" y="1245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83552" y="2207070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16185" y="9293860"/>
            <a:ext cx="495300" cy="495300"/>
          </a:xfrm>
          <a:custGeom>
            <a:avLst/>
            <a:gdLst/>
            <a:ahLst/>
            <a:cxnLst/>
            <a:rect r="r" b="b" t="t" l="l"/>
            <a:pathLst>
              <a:path h="495300" w="495300">
                <a:moveTo>
                  <a:pt x="0" y="0"/>
                </a:moveTo>
                <a:lnTo>
                  <a:pt x="495300" y="0"/>
                </a:lnTo>
                <a:lnTo>
                  <a:pt x="4953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02693" y="8755381"/>
            <a:ext cx="6012210" cy="1033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Enigma Machine Early 1930's 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      (</a:t>
            </a:r>
            <a:r>
              <a:rPr lang="en-US" sz="28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 tooltip="https://www.britannica.com/topic/Enigma-German-code-device"/>
              </a:rPr>
              <a:t>Enigma-German-code-device</a:t>
            </a:r>
            <a:r>
              <a:rPr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66573" y="9721180"/>
            <a:ext cx="335256" cy="28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b="true" sz="1484">
                <a:solidFill>
                  <a:srgbClr val="2B2B2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DAGg3OrXVDs</dc:identifier>
  <dcterms:modified xsi:type="dcterms:W3CDTF">2011-08-01T06:04:30Z</dcterms:modified>
  <cp:revision>1</cp:revision>
  <dc:title>Contents</dc:title>
</cp:coreProperties>
</file>